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0"/>
  </p:notesMasterIdLst>
  <p:sldIdLst>
    <p:sldId id="356" r:id="rId2"/>
    <p:sldId id="351" r:id="rId3"/>
    <p:sldId id="358" r:id="rId4"/>
    <p:sldId id="353" r:id="rId5"/>
    <p:sldId id="364" r:id="rId6"/>
    <p:sldId id="365" r:id="rId7"/>
    <p:sldId id="342" r:id="rId8"/>
    <p:sldId id="368" r:id="rId9"/>
    <p:sldId id="347" r:id="rId10"/>
    <p:sldId id="366" r:id="rId11"/>
    <p:sldId id="367" r:id="rId12"/>
    <p:sldId id="354" r:id="rId13"/>
    <p:sldId id="369" r:id="rId14"/>
    <p:sldId id="359" r:id="rId15"/>
    <p:sldId id="360" r:id="rId16"/>
    <p:sldId id="361" r:id="rId17"/>
    <p:sldId id="363" r:id="rId18"/>
    <p:sldId id="370" r:id="rId19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9E"/>
    <a:srgbClr val="FF0066"/>
    <a:srgbClr val="004276"/>
    <a:srgbClr val="0083B8"/>
    <a:srgbClr val="007830"/>
    <a:srgbClr val="767171"/>
    <a:srgbClr val="2D70A9"/>
    <a:srgbClr val="D9D9D9"/>
    <a:srgbClr val="005F8D"/>
    <a:srgbClr val="00467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039" autoAdjust="0"/>
    <p:restoredTop sz="94660"/>
  </p:normalViewPr>
  <p:slideViewPr>
    <p:cSldViewPr snapToGrid="0">
      <p:cViewPr>
        <p:scale>
          <a:sx n="100" d="100"/>
          <a:sy n="100" d="100"/>
        </p:scale>
        <p:origin x="-2934" y="648"/>
      </p:cViewPr>
      <p:guideLst>
        <p:guide orient="horz" pos="311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6A605-3380-470F-A359-ECFF82B0A5B2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85199-D7E7-416F-9D71-3AF4885C2DF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814513" y="2412295"/>
            <a:ext cx="3228975" cy="5081411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/>
        </p:nvCxnSpPr>
        <p:spPr>
          <a:xfrm>
            <a:off x="2597477" y="4394900"/>
            <a:ext cx="1663047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814512" y="4394901"/>
            <a:ext cx="3228976" cy="1871132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b="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814512" y="6373043"/>
            <a:ext cx="3228976" cy="1125127"/>
          </a:xfrm>
        </p:spPr>
        <p:txBody>
          <a:bodyPr lIns="90000" tIns="46800" rIns="90000" bIns="46800" anchor="t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lIns="90000" tIns="46800" rIns="90000" bIns="46800">
            <a:normAutofit/>
          </a:bodyPr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lIns="90000" tIns="46800" rIns="90000" bIns="46800">
            <a:normAutofit/>
          </a:bodyPr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71488" y="796674"/>
            <a:ext cx="5915025" cy="802962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0" y="967427"/>
            <a:ext cx="6858000" cy="58610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21694" y="1779168"/>
            <a:ext cx="2336006" cy="4237567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666280" y="6812905"/>
            <a:ext cx="3525441" cy="1413720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6280" y="8238031"/>
            <a:ext cx="3525441" cy="613502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lIns="90000" tIns="46800" rIns="90000" bIns="46800"/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lIns="90000" tIns="46800" rIns="90000" bIns="46800"/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4000"/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311270"/>
            <a:ext cx="5915025" cy="191470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4000"/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2332285"/>
            <a:ext cx="2901255" cy="1190095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2332285"/>
            <a:ext cx="2915543" cy="1190095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814513" y="2412295"/>
            <a:ext cx="3228975" cy="5081411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/>
        </p:nvCxnSpPr>
        <p:spPr>
          <a:xfrm>
            <a:off x="2271713" y="4953000"/>
            <a:ext cx="2314575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814513" y="2412295"/>
            <a:ext cx="3228975" cy="2480679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 lIns="90000" tIns="46800" rIns="90000" bIns="46800"/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lIns="90000" tIns="46800" rIns="90000" bIns="46800"/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 hasCustomPrompt="1"/>
          </p:nvPr>
        </p:nvSpPr>
        <p:spPr>
          <a:xfrm>
            <a:off x="1814513" y="5013028"/>
            <a:ext cx="3228975" cy="2480677"/>
          </a:xfrm>
        </p:spPr>
        <p:txBody>
          <a:bodyPr>
            <a:normAutofit/>
          </a:bodyPr>
          <a:lstStyle>
            <a:lvl1pPr marL="0" indent="0" algn="ctr">
              <a:buNone/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0" y="660400"/>
            <a:ext cx="2342925" cy="23114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2916000" y="660400"/>
            <a:ext cx="3470850" cy="78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0" y="2971800"/>
            <a:ext cx="2342925" cy="55056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2020/8/17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933728" y="527403"/>
            <a:ext cx="452784" cy="8394877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5420158" cy="8394877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7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C86826-C030-4ABB-BAB8-ECCBC086F54C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074F22-C169-4F08-BADB-1985F513ADB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1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天一环保\网站\7.18\51miz-E811699-FF6933AF_副本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858001" cy="9906000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1966586" y="1691013"/>
            <a:ext cx="2830882" cy="901874"/>
          </a:xfrm>
          <a:prstGeom prst="rect">
            <a:avLst/>
          </a:prstGeom>
          <a:solidFill>
            <a:schemeClr val="bg1">
              <a:alpha val="67000"/>
            </a:schemeClr>
          </a:solidFill>
          <a:ln w="44450"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74505" y="1841325"/>
            <a:ext cx="2422487" cy="6263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8723" y="3732757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DFKai-SB" pitchFamily="65" charset="-120"/>
                <a:ea typeface="DFKai-SB" pitchFamily="65" charset="-120"/>
              </a:rPr>
              <a:t>守护蓝天碧水  创造品质生活</a:t>
            </a:r>
            <a:endParaRPr lang="zh-CN" altLang="en-US" sz="3200" dirty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75332" y="8425280"/>
            <a:ext cx="682668" cy="551146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8421666"/>
            <a:ext cx="5966563" cy="551146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972833" y="8423753"/>
            <a:ext cx="1396652" cy="551146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-250520" y="8525430"/>
            <a:ext cx="5398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  <a:t>人以信立 业因敬成 利由钝生 财唯德恒</a:t>
            </a:r>
            <a:endParaRPr lang="zh-CN" altLang="en-US" sz="2000" b="1" dirty="0">
              <a:solidFill>
                <a:schemeClr val="bg1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xww\市场\PPT 用图片\觅知网\设计素材小图标\51miz-E593466-31880EF4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906001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1"/>
            <a:ext cx="1864283" cy="46640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0" y="1378425"/>
            <a:ext cx="6858000" cy="457200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 bwMode="auto">
          <a:xfrm>
            <a:off x="600501" y="1665872"/>
            <a:ext cx="3432819" cy="4133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9" name="图片 1" descr="前视图标注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6867" y="1665872"/>
            <a:ext cx="268128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1070259" y="2186580"/>
            <a:ext cx="2563813" cy="3324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、废液蠕动泵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、液晶屏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、温控器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、供样蠕动泵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、混合蠕动泵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、实时蠕动泵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、门锁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、采样器门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、留样水嘴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、留样瓶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、瓶架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、托盘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13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、废液桶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14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、铅封孔</a:t>
            </a: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   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、带锁滑轮</a:t>
            </a:r>
          </a:p>
        </p:txBody>
      </p:sp>
      <p:pic>
        <p:nvPicPr>
          <p:cNvPr id="22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032" y="7375569"/>
            <a:ext cx="243254" cy="252000"/>
          </a:xfrm>
          <a:prstGeom prst="rect">
            <a:avLst/>
          </a:prstGeom>
          <a:noFill/>
        </p:spPr>
      </p:pic>
      <p:pic>
        <p:nvPicPr>
          <p:cNvPr id="23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7319" y="7378777"/>
            <a:ext cx="243254" cy="252000"/>
          </a:xfrm>
          <a:prstGeom prst="rect">
            <a:avLst/>
          </a:prstGeom>
          <a:noFill/>
        </p:spPr>
      </p:pic>
      <p:pic>
        <p:nvPicPr>
          <p:cNvPr id="2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307" y="8224004"/>
            <a:ext cx="243254" cy="252000"/>
          </a:xfrm>
          <a:prstGeom prst="rect">
            <a:avLst/>
          </a:prstGeom>
          <a:noFill/>
        </p:spPr>
      </p:pic>
      <p:pic>
        <p:nvPicPr>
          <p:cNvPr id="25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584" y="7803198"/>
            <a:ext cx="243254" cy="252000"/>
          </a:xfrm>
          <a:prstGeom prst="rect">
            <a:avLst/>
          </a:prstGeom>
          <a:noFill/>
        </p:spPr>
      </p:pic>
      <p:pic>
        <p:nvPicPr>
          <p:cNvPr id="26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95426" y="8242201"/>
            <a:ext cx="243254" cy="252000"/>
          </a:xfrm>
          <a:prstGeom prst="rect">
            <a:avLst/>
          </a:prstGeom>
          <a:noFill/>
        </p:spPr>
      </p:pic>
      <p:pic>
        <p:nvPicPr>
          <p:cNvPr id="27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97701" y="7794099"/>
            <a:ext cx="243254" cy="252000"/>
          </a:xfrm>
          <a:prstGeom prst="rect">
            <a:avLst/>
          </a:prstGeom>
          <a:noFill/>
        </p:spPr>
      </p:pic>
      <p:sp>
        <p:nvSpPr>
          <p:cNvPr id="34" name="矩形 33"/>
          <p:cNvSpPr/>
          <p:nvPr/>
        </p:nvSpPr>
        <p:spPr>
          <a:xfrm>
            <a:off x="574973" y="7193826"/>
            <a:ext cx="3429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支持采集混合水样、定时留样、超标留样 </a:t>
            </a:r>
            <a:endParaRPr lang="en-US" altLang="zh-CN" sz="1000" dirty="0" smtClean="0">
              <a:latin typeface="+mn-ea"/>
            </a:endParaRPr>
          </a:p>
          <a:p>
            <a:r>
              <a:rPr lang="zh-CN" altLang="en-US" sz="1000" dirty="0" smtClean="0">
                <a:latin typeface="+mn-ea"/>
              </a:rPr>
              <a:t>远程控制实时从混合桶留样 </a:t>
            </a:r>
            <a:endParaRPr lang="en-US" altLang="zh-CN" sz="1000" dirty="0" smtClean="0">
              <a:latin typeface="+mn-ea"/>
            </a:endParaRPr>
          </a:p>
          <a:p>
            <a:r>
              <a:rPr lang="zh-CN" altLang="en-US" sz="1000" dirty="0" smtClean="0">
                <a:latin typeface="+mn-ea"/>
              </a:rPr>
              <a:t>远程控制实时从取样口留样</a:t>
            </a:r>
            <a:endParaRPr lang="zh-CN" altLang="en-US" sz="1000" dirty="0">
              <a:latin typeface="+mn-ea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592192" y="7371847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手动采样、留样功能，便于执法管理人员操作</a:t>
            </a:r>
            <a:endParaRPr lang="zh-CN" altLang="en-US" sz="1000" dirty="0">
              <a:latin typeface="+mn-ea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74972" y="7798363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独特的</a:t>
            </a:r>
            <a:r>
              <a:rPr lang="en-US" altLang="zh-CN" sz="1000" dirty="0" smtClean="0">
                <a:latin typeface="+mn-ea"/>
              </a:rPr>
              <a:t>25</a:t>
            </a:r>
            <a:r>
              <a:rPr lang="zh-CN" altLang="en-US" sz="1000" dirty="0" smtClean="0">
                <a:latin typeface="+mn-ea"/>
              </a:rPr>
              <a:t>瓶正向抽水清洗功能，</a:t>
            </a:r>
            <a:r>
              <a:rPr lang="en-US" altLang="zh-CN" sz="1000" dirty="0" smtClean="0">
                <a:latin typeface="+mn-ea"/>
              </a:rPr>
              <a:t>100%</a:t>
            </a:r>
            <a:r>
              <a:rPr lang="zh-CN" altLang="en-US" sz="1000" dirty="0" smtClean="0">
                <a:latin typeface="+mn-ea"/>
              </a:rPr>
              <a:t>清洗管路</a:t>
            </a:r>
            <a:endParaRPr lang="zh-CN" altLang="en-US" sz="1000" dirty="0">
              <a:latin typeface="+mn-ea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616047" y="7798368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000" dirty="0" smtClean="0">
                <a:latin typeface="+mn-ea"/>
              </a:rPr>
              <a:t>A</a:t>
            </a:r>
            <a:r>
              <a:rPr lang="zh-CN" altLang="en-US" sz="1000" dirty="0" smtClean="0">
                <a:latin typeface="+mn-ea"/>
              </a:rPr>
              <a:t>、</a:t>
            </a:r>
            <a:r>
              <a:rPr lang="en-US" altLang="zh-CN" sz="1000" dirty="0" smtClean="0">
                <a:latin typeface="+mn-ea"/>
              </a:rPr>
              <a:t>B</a:t>
            </a:r>
            <a:r>
              <a:rPr lang="zh-CN" altLang="en-US" sz="1000" dirty="0" smtClean="0">
                <a:latin typeface="+mn-ea"/>
              </a:rPr>
              <a:t>混合桶无水检测和报警功能</a:t>
            </a:r>
            <a:endParaRPr lang="zh-CN" altLang="en-US" sz="1000" dirty="0">
              <a:latin typeface="+mn-ea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69294" y="8232487"/>
            <a:ext cx="1338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支持混合样自动搅拌</a:t>
            </a:r>
            <a:endParaRPr lang="zh-CN" altLang="en-US" sz="1000" dirty="0"/>
          </a:p>
        </p:txBody>
      </p:sp>
      <p:sp>
        <p:nvSpPr>
          <p:cNvPr id="39" name="矩形 38"/>
          <p:cNvSpPr/>
          <p:nvPr/>
        </p:nvSpPr>
        <p:spPr>
          <a:xfrm>
            <a:off x="3594466" y="8241626"/>
            <a:ext cx="1338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温控器前置便于操作</a:t>
            </a:r>
            <a:endParaRPr lang="zh-CN" altLang="en-US" sz="1000" dirty="0"/>
          </a:p>
        </p:txBody>
      </p:sp>
      <p:pic>
        <p:nvPicPr>
          <p:cNvPr id="40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193" y="6401722"/>
            <a:ext cx="1323834" cy="355656"/>
          </a:xfrm>
          <a:prstGeom prst="rect">
            <a:avLst/>
          </a:prstGeom>
          <a:noFill/>
        </p:spPr>
      </p:pic>
      <p:sp>
        <p:nvSpPr>
          <p:cNvPr id="41" name="TextBox 40"/>
          <p:cNvSpPr txBox="1"/>
          <p:nvPr/>
        </p:nvSpPr>
        <p:spPr>
          <a:xfrm>
            <a:off x="492183" y="641873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产品优势</a:t>
            </a:r>
            <a:endParaRPr lang="zh-CN" altLang="en-US" sz="1600" b="1" dirty="0"/>
          </a:p>
        </p:txBody>
      </p:sp>
      <p:sp>
        <p:nvSpPr>
          <p:cNvPr id="42" name="矩形 41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矩形 43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F:\xww\市场\PPT 用图片\觅知网\设计素材小图标\51miz-E593466-31880EF4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906001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0"/>
            <a:ext cx="1864283" cy="46640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47415" y="1219387"/>
            <a:ext cx="2299649" cy="185133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1" y="1228274"/>
            <a:ext cx="2347415" cy="184244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4647063" y="1214626"/>
            <a:ext cx="2210937" cy="1856095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4" descr="F:\xww\市场\PPT 用图片\相机图片\抠图\aa115afa2f9ecb45718deedfa208b28_副本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49347" y="1507626"/>
            <a:ext cx="2087563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F:\xww\市场\PPT 用图片\相机图片\抠图\75f8fe5e4c62d4691dd96309b514a7b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8350" y="1703647"/>
            <a:ext cx="2279650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F:\xww\市场\PPT 用图片\相机图片\抠图\22e35f44e480e0acf634455a1e1155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13899" y="1478411"/>
            <a:ext cx="2759075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" name="表格 26"/>
          <p:cNvGraphicFramePr>
            <a:graphicFrameLocks noGrp="1"/>
          </p:cNvGraphicFramePr>
          <p:nvPr/>
        </p:nvGraphicFramePr>
        <p:xfrm>
          <a:off x="545482" y="3794078"/>
          <a:ext cx="5336701" cy="5094715"/>
        </p:xfrm>
        <a:graphic>
          <a:graphicData uri="http://schemas.openxmlformats.org/drawingml/2006/table">
            <a:tbl>
              <a:tblPr/>
              <a:tblGrid>
                <a:gridCol w="2208964"/>
                <a:gridCol w="3127737"/>
              </a:tblGrid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采样量误差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±10.0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混合桶个数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个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有效混合桶体积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2.5L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留样瓶个数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24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个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清洗瓶个数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个（第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25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瓶）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留样瓶体积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1200ml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蠕动泵扬程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&gt;8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米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水平采样距离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&gt;50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米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管路系统气密性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&lt;-0.05MPa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系统时钟时间控制误差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△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1&lt;0.05%   △12&lt;2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秒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机箱内温度控制误差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±1℃</a:t>
                      </a:r>
                      <a:endParaRPr lang="zh-CN" altLang="en-US" sz="10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模拟量输入信号类型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4～20mA，0～20mA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模拟量精度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±0.1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模拟量</a:t>
                      </a:r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AD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位数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12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位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数字量输入类型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无源信号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开关量输出类型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继电器触电输出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A/250VAC   5A/30VDC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平均无故障运行时间（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MTBF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3000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小时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绝缘阻抗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&gt;20M</a:t>
                      </a:r>
                      <a:r>
                        <a:rPr lang="el-GR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Ω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外型尺寸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W*D*H=600mmX660mmX1340mm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098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电源及平均功耗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AC220±10%,50Hz,35VAC（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保温不工作）</a:t>
                      </a:r>
                    </a:p>
                    <a:p>
                      <a:pPr algn="ctr" latinLnBrk="0"/>
                      <a:r>
                        <a:rPr 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AC220±10%,50Hz,250VAC（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保温工作）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工作环境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温度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40℃,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相对湿度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95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保存环境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温度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-20℃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60℃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，相对湿度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95</a:t>
                      </a:r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8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重量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约</a:t>
                      </a:r>
                      <a:r>
                        <a:rPr lang="en-US" altLang="zh-CN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50</a:t>
                      </a:r>
                      <a:r>
                        <a:rPr lang="en-US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kg</a:t>
                      </a:r>
                    </a:p>
                  </a:txBody>
                  <a:tcPr marL="11027" marR="11027" marT="11027" marB="1102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8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39" y="3292313"/>
            <a:ext cx="1323834" cy="355656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58229" y="330932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技术参数</a:t>
            </a:r>
            <a:endParaRPr lang="zh-CN" alt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xww\市场\PPT 用图片\产品详情页\51miz-E1045072-1E29F7B4_副本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89" y="0"/>
            <a:ext cx="6877889" cy="9906000"/>
          </a:xfrm>
          <a:prstGeom prst="rect">
            <a:avLst/>
          </a:prstGeom>
          <a:noFill/>
        </p:spPr>
      </p:pic>
      <p:sp>
        <p:nvSpPr>
          <p:cNvPr id="15" name="Rectangle 7_1_1">
            <a:extLst>
              <a:ext uri="{FF2B5EF4-FFF2-40B4-BE49-F238E27FC236}">
                <a16:creationId xmlns="" xmlns:a16="http://schemas.microsoft.com/office/drawing/2014/main" id="{B2614F8B-2F97-4CA8-BF46-C4FECF0AF837}"/>
              </a:ext>
            </a:extLst>
          </p:cNvPr>
          <p:cNvSpPr/>
          <p:nvPr/>
        </p:nvSpPr>
        <p:spPr>
          <a:xfrm flipH="1">
            <a:off x="-19050" y="0"/>
            <a:ext cx="6877050" cy="9906000"/>
          </a:xfrm>
          <a:prstGeom prst="rect">
            <a:avLst/>
          </a:prstGeom>
          <a:gradFill flip="none" rotWithShape="1">
            <a:gsLst>
              <a:gs pos="0">
                <a:srgbClr val="D5E2E8">
                  <a:alpha val="78000"/>
                </a:srgbClr>
              </a:gs>
              <a:gs pos="67000">
                <a:srgbClr val="D5E2E8">
                  <a:alpha val="0"/>
                </a:srgbClr>
              </a:gs>
              <a:gs pos="97000">
                <a:srgbClr val="89C9C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1642" y="435286"/>
            <a:ext cx="1627184" cy="393389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2129054" y="5308985"/>
            <a:ext cx="4735775" cy="2784138"/>
          </a:xfrm>
          <a:prstGeom prst="rect">
            <a:avLst/>
          </a:prstGeom>
          <a:solidFill>
            <a:srgbClr val="7030A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0" y="1924351"/>
            <a:ext cx="6858000" cy="3534765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170" name="Picture 2" descr="F:\xww\市场\PPT 用图片\样册设计印刷\印刷设计\图片和每页的内容\水质在线仪\水质在线分析仪2-1\5684198253587e57305df4c46bc4e7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863" y="2715904"/>
            <a:ext cx="1765993" cy="2363648"/>
          </a:xfrm>
          <a:prstGeom prst="rect">
            <a:avLst/>
          </a:prstGeom>
          <a:noFill/>
        </p:spPr>
      </p:pic>
      <p:sp>
        <p:nvSpPr>
          <p:cNvPr id="60" name="矩形 59"/>
          <p:cNvSpPr/>
          <p:nvPr/>
        </p:nvSpPr>
        <p:spPr>
          <a:xfrm>
            <a:off x="2287711" y="5588215"/>
            <a:ext cx="446793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 smtClean="0">
                <a:solidFill>
                  <a:schemeClr val="bg1"/>
                </a:solidFill>
                <a:latin typeface="+mn-ea"/>
              </a:rPr>
              <a:t>      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苏州天一信德环保科技有限公司水质在线仪是专为地表水，污染 源及工业过程水质分析需求设计，适用于对厂矿企业，城市污水，江 河湖泊和污水治理设施的在线自动测量。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zh-CN" altLang="en-US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en-US" altLang="zh-CN" sz="1200" b="1" dirty="0" err="1" smtClean="0">
                <a:solidFill>
                  <a:schemeClr val="bg1"/>
                </a:solidFill>
                <a:latin typeface="+mn-ea"/>
              </a:rPr>
              <a:t>CODcr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水质分析仪   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  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CCAEPI-EP-2018-590 </a:t>
            </a: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氨氮水质分析仪   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  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CCAEPI-EP-2018-613 </a:t>
            </a: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总磷水质分析仪   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  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CCAEPI-EP-2018-955 </a:t>
            </a: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总氮水质分析仪  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  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CCAEPI-EP-2019-938</a:t>
            </a: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3554695" y="1288154"/>
            <a:ext cx="3005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chemeClr val="accent6">
                    <a:lumMod val="75000"/>
                  </a:schemeClr>
                </a:solidFill>
              </a:rPr>
              <a:t>水质在线自动监测分析仪</a:t>
            </a:r>
            <a:endParaRPr lang="zh-CN" alt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5308978"/>
            <a:ext cx="1228298" cy="2782800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1228297" y="5312063"/>
            <a:ext cx="900754" cy="278280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F:\xww\市场\PPT 用图片\样册设计印刷\印刷设计\图片和每页的内容\水质在线仪\1305cc761daa85aaa99bc07bcf0d6b4扭曲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0556" y="2620370"/>
            <a:ext cx="1890909" cy="2457708"/>
          </a:xfrm>
          <a:prstGeom prst="rect">
            <a:avLst/>
          </a:prstGeom>
          <a:noFill/>
        </p:spPr>
      </p:pic>
      <p:pic>
        <p:nvPicPr>
          <p:cNvPr id="1029" name="Picture 5" descr="F:\xww\市场\PPT 用图片\样册设计印刷\印刷设计\图片和每页的内容\水质在线仪\局部小扭曲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34023" y="3220877"/>
            <a:ext cx="1852597" cy="1737736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xww\市场\PPT 用图片\觅知网\设计素材小图标\51miz-E593466-31880EF4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906001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1"/>
            <a:ext cx="1864283" cy="4664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矩形 43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3"/>
          <p:cNvSpPr txBox="1"/>
          <p:nvPr/>
        </p:nvSpPr>
        <p:spPr>
          <a:xfrm>
            <a:off x="3929380" y="5769290"/>
            <a:ext cx="2618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/>
              <a:t>测量周期短：最短15分钟/次</a:t>
            </a:r>
          </a:p>
          <a:p>
            <a:r>
              <a:rPr lang="zh-CN" altLang="en-US" sz="1000"/>
              <a:t>-40分钟/次</a:t>
            </a:r>
          </a:p>
        </p:txBody>
      </p:sp>
      <p:sp>
        <p:nvSpPr>
          <p:cNvPr id="29" name="文本框 4"/>
          <p:cNvSpPr txBox="1"/>
          <p:nvPr/>
        </p:nvSpPr>
        <p:spPr>
          <a:xfrm>
            <a:off x="626324" y="4357515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仪器运行稳定、精准，仪器平均</a:t>
            </a:r>
          </a:p>
          <a:p>
            <a:pPr algn="l"/>
            <a:r>
              <a:rPr lang="zh-CN" altLang="en-US" sz="1000" dirty="0">
                <a:sym typeface="+mn-ea"/>
              </a:rPr>
              <a:t>无故障运行时间大于4个月</a:t>
            </a:r>
          </a:p>
        </p:txBody>
      </p:sp>
      <p:sp>
        <p:nvSpPr>
          <p:cNvPr id="30" name="文本框 6"/>
          <p:cNvSpPr txBox="1"/>
          <p:nvPr/>
        </p:nvSpPr>
        <p:spPr>
          <a:xfrm>
            <a:off x="626324" y="4942141"/>
            <a:ext cx="3052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平均月维护时间仅1小时，节省人力和时间</a:t>
            </a:r>
          </a:p>
        </p:txBody>
      </p:sp>
      <p:sp>
        <p:nvSpPr>
          <p:cNvPr id="31" name="文本框 7"/>
          <p:cNvSpPr txBox="1"/>
          <p:nvPr/>
        </p:nvSpPr>
        <p:spPr>
          <a:xfrm>
            <a:off x="626324" y="5386702"/>
            <a:ext cx="3052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单次进液量仅为0.4-1.6毫升，远远低于传统分析仪</a:t>
            </a:r>
          </a:p>
        </p:txBody>
      </p:sp>
      <p:sp>
        <p:nvSpPr>
          <p:cNvPr id="32" name="文本框 8"/>
          <p:cNvSpPr txBox="1"/>
          <p:nvPr/>
        </p:nvSpPr>
        <p:spPr>
          <a:xfrm>
            <a:off x="3929380" y="4300597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仪器具有自查功能、远程校准功能</a:t>
            </a:r>
          </a:p>
          <a:p>
            <a:pPr algn="l"/>
            <a:r>
              <a:rPr lang="zh-CN" altLang="en-US" sz="1000" dirty="0">
                <a:sym typeface="+mn-ea"/>
              </a:rPr>
              <a:t>确保数据的准确性</a:t>
            </a:r>
          </a:p>
        </p:txBody>
      </p:sp>
      <p:sp>
        <p:nvSpPr>
          <p:cNvPr id="33" name="文本框 9"/>
          <p:cNvSpPr txBox="1"/>
          <p:nvPr/>
        </p:nvSpPr>
        <p:spPr>
          <a:xfrm>
            <a:off x="3929380" y="4793659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仪器具有独特的“智能诊断&amp;维护</a:t>
            </a:r>
          </a:p>
          <a:p>
            <a:pPr algn="l"/>
            <a:r>
              <a:rPr lang="zh-CN" altLang="en-US" sz="1000" dirty="0">
                <a:sym typeface="+mn-ea"/>
              </a:rPr>
              <a:t>系统”功能稍加培训可轻松维护</a:t>
            </a:r>
          </a:p>
        </p:txBody>
      </p:sp>
      <p:sp>
        <p:nvSpPr>
          <p:cNvPr id="45" name="文本框 12"/>
          <p:cNvSpPr txBox="1"/>
          <p:nvPr/>
        </p:nvSpPr>
        <p:spPr>
          <a:xfrm>
            <a:off x="3937331" y="5262832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仪器可根据现场拓展量程，</a:t>
            </a:r>
          </a:p>
          <a:p>
            <a:pPr algn="l"/>
            <a:r>
              <a:rPr lang="zh-CN" altLang="en-US" sz="1000" dirty="0">
                <a:sym typeface="+mn-ea"/>
              </a:rPr>
              <a:t>具备量程自动切换功能</a:t>
            </a:r>
          </a:p>
        </p:txBody>
      </p:sp>
      <p:sp>
        <p:nvSpPr>
          <p:cNvPr id="46" name="文本框 13"/>
          <p:cNvSpPr txBox="1"/>
          <p:nvPr/>
        </p:nvSpPr>
        <p:spPr>
          <a:xfrm>
            <a:off x="626324" y="5758360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>
                <a:sym typeface="+mn-ea"/>
              </a:rPr>
              <a:t>具备自动清洗及维护功能，保证每次测量</a:t>
            </a:r>
          </a:p>
          <a:p>
            <a:pPr algn="l"/>
            <a:r>
              <a:rPr lang="zh-CN" altLang="en-US" sz="1000">
                <a:sym typeface="+mn-ea"/>
              </a:rPr>
              <a:t>的准确性，无记忆效应</a:t>
            </a:r>
          </a:p>
        </p:txBody>
      </p:sp>
      <p:sp>
        <p:nvSpPr>
          <p:cNvPr id="62" name="文本框 10"/>
          <p:cNvSpPr txBox="1"/>
          <p:nvPr/>
        </p:nvSpPr>
        <p:spPr>
          <a:xfrm>
            <a:off x="626324" y="6195828"/>
            <a:ext cx="30524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>
                <a:sym typeface="+mn-ea"/>
              </a:rPr>
              <a:t>设备体积小，便于携带，仪器故障时可立</a:t>
            </a:r>
          </a:p>
          <a:p>
            <a:pPr algn="l"/>
            <a:r>
              <a:rPr lang="zh-CN" altLang="en-US" sz="1000">
                <a:sym typeface="+mn-ea"/>
              </a:rPr>
              <a:t>即更换“备用机”，取代常规的“现场维</a:t>
            </a:r>
          </a:p>
          <a:p>
            <a:pPr algn="l"/>
            <a:r>
              <a:rPr lang="zh-CN" altLang="en-US" sz="1000">
                <a:sym typeface="+mn-ea"/>
              </a:rPr>
              <a:t>修”模式，保证100%在线率</a:t>
            </a:r>
          </a:p>
        </p:txBody>
      </p:sp>
      <p:pic>
        <p:nvPicPr>
          <p:cNvPr id="66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850" y="4440003"/>
            <a:ext cx="243254" cy="252000"/>
          </a:xfrm>
          <a:prstGeom prst="rect">
            <a:avLst/>
          </a:prstGeom>
          <a:noFill/>
        </p:spPr>
      </p:pic>
      <p:pic>
        <p:nvPicPr>
          <p:cNvPr id="67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25" y="5383529"/>
            <a:ext cx="243254" cy="252000"/>
          </a:xfrm>
          <a:prstGeom prst="rect">
            <a:avLst/>
          </a:prstGeom>
          <a:noFill/>
        </p:spPr>
      </p:pic>
      <p:pic>
        <p:nvPicPr>
          <p:cNvPr id="68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402" y="4912391"/>
            <a:ext cx="243254" cy="252000"/>
          </a:xfrm>
          <a:prstGeom prst="rect">
            <a:avLst/>
          </a:prstGeom>
          <a:noFill/>
        </p:spPr>
      </p:pic>
      <p:pic>
        <p:nvPicPr>
          <p:cNvPr id="69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397" y="5853648"/>
            <a:ext cx="243254" cy="252000"/>
          </a:xfrm>
          <a:prstGeom prst="rect">
            <a:avLst/>
          </a:prstGeom>
          <a:noFill/>
        </p:spPr>
      </p:pic>
      <p:pic>
        <p:nvPicPr>
          <p:cNvPr id="70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6290" y="4401331"/>
            <a:ext cx="243254" cy="252000"/>
          </a:xfrm>
          <a:prstGeom prst="rect">
            <a:avLst/>
          </a:prstGeom>
          <a:noFill/>
        </p:spPr>
      </p:pic>
      <p:pic>
        <p:nvPicPr>
          <p:cNvPr id="71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8565" y="5344857"/>
            <a:ext cx="243254" cy="252000"/>
          </a:xfrm>
          <a:prstGeom prst="rect">
            <a:avLst/>
          </a:prstGeom>
          <a:noFill/>
        </p:spPr>
      </p:pic>
      <p:pic>
        <p:nvPicPr>
          <p:cNvPr id="72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0842" y="4873719"/>
            <a:ext cx="243254" cy="252000"/>
          </a:xfrm>
          <a:prstGeom prst="rect">
            <a:avLst/>
          </a:prstGeom>
          <a:noFill/>
        </p:spPr>
      </p:pic>
      <p:pic>
        <p:nvPicPr>
          <p:cNvPr id="73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0837" y="5814976"/>
            <a:ext cx="243254" cy="252000"/>
          </a:xfrm>
          <a:prstGeom prst="rect">
            <a:avLst/>
          </a:prstGeom>
          <a:noFill/>
        </p:spPr>
      </p:pic>
      <p:pic>
        <p:nvPicPr>
          <p:cNvPr id="7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415" y="6323643"/>
            <a:ext cx="243254" cy="252000"/>
          </a:xfrm>
          <a:prstGeom prst="rect">
            <a:avLst/>
          </a:prstGeom>
          <a:noFill/>
        </p:spPr>
      </p:pic>
      <p:pic>
        <p:nvPicPr>
          <p:cNvPr id="75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798" y="3576685"/>
            <a:ext cx="1323834" cy="355656"/>
          </a:xfrm>
          <a:prstGeom prst="rect">
            <a:avLst/>
          </a:prstGeom>
          <a:noFill/>
        </p:spPr>
      </p:pic>
      <p:sp>
        <p:nvSpPr>
          <p:cNvPr id="76" name="TextBox 75"/>
          <p:cNvSpPr txBox="1"/>
          <p:nvPr/>
        </p:nvSpPr>
        <p:spPr>
          <a:xfrm>
            <a:off x="691788" y="359369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产品优势</a:t>
            </a:r>
            <a:endParaRPr lang="zh-CN" alt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290" y="5905764"/>
            <a:ext cx="1627184" cy="393389"/>
          </a:xfrm>
          <a:prstGeom prst="rect">
            <a:avLst/>
          </a:prstGeom>
        </p:spPr>
      </p:pic>
      <p:pic>
        <p:nvPicPr>
          <p:cNvPr id="8194" name="Picture 2" descr="F:\xww\市场\PPT 用图片\觅知网\51miz-E811695-EC5E0910_副本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sp>
        <p:nvSpPr>
          <p:cNvPr id="50" name="矩形 49"/>
          <p:cNvSpPr/>
          <p:nvPr/>
        </p:nvSpPr>
        <p:spPr>
          <a:xfrm>
            <a:off x="0" y="5702490"/>
            <a:ext cx="6858000" cy="3452884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198" name="Picture 6" descr="F:\xww\同事文档\王淑建\新建文件夹\TY-mAIR28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52240" y="4913186"/>
            <a:ext cx="6649957" cy="4435522"/>
          </a:xfrm>
          <a:prstGeom prst="rect">
            <a:avLst/>
          </a:prstGeom>
          <a:noFill/>
        </p:spPr>
      </p:pic>
      <p:pic>
        <p:nvPicPr>
          <p:cNvPr id="8200" name="Picture 8" descr="F:\xww\同事文档\王淑建\44898dc2e163ef111ad402e4c84d9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0354" y="5115628"/>
            <a:ext cx="6497955" cy="4326339"/>
          </a:xfrm>
          <a:prstGeom prst="rect">
            <a:avLst/>
          </a:prstGeom>
          <a:noFill/>
        </p:spPr>
      </p:pic>
      <p:pic>
        <p:nvPicPr>
          <p:cNvPr id="8201" name="Picture 9" descr="C:\Users\TYXD\AppData\Local\Temp\WeChat Files\f3a809880fdb2b1cf1ef5f6e5bc968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95920" y="-341699"/>
            <a:ext cx="5169652" cy="5689352"/>
          </a:xfrm>
          <a:prstGeom prst="rect">
            <a:avLst/>
          </a:prstGeom>
          <a:noFill/>
        </p:spPr>
      </p:pic>
      <p:sp>
        <p:nvSpPr>
          <p:cNvPr id="62" name="矩形 61"/>
          <p:cNvSpPr/>
          <p:nvPr/>
        </p:nvSpPr>
        <p:spPr>
          <a:xfrm>
            <a:off x="3425588" y="9144001"/>
            <a:ext cx="3446061" cy="762000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98294" y="4954127"/>
            <a:ext cx="3469948" cy="777922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756545" y="5024878"/>
            <a:ext cx="3156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微型扬尘噪声在线监测站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CCAEPI-EP-2019-431</a:t>
            </a: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3712198" y="9231917"/>
            <a:ext cx="3084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挥发性有机物（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TVOC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）在线监测系统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CCAEPI-EP-2019-744</a:t>
            </a:r>
            <a:endParaRPr lang="en-US" altLang="zh-CN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68" name="图片 67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3576" y="653649"/>
            <a:ext cx="1896920" cy="498922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-1" y="4951052"/>
            <a:ext cx="3416204" cy="779825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1255593" y="4954137"/>
            <a:ext cx="2169995" cy="779825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0" y="9171296"/>
            <a:ext cx="3416204" cy="731619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1255595" y="9126175"/>
            <a:ext cx="2156346" cy="779825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286603" y="8856639"/>
            <a:ext cx="3370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      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微型空气站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CCAEPI-EP-2019-430</a:t>
            </a: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xww\市场\PPT 用图片\觅知网\51miz-E587146-10DC19B8_副本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5999"/>
          </a:xfrm>
          <a:prstGeom prst="rect">
            <a:avLst/>
          </a:prstGeom>
          <a:noFill/>
        </p:spPr>
      </p:pic>
      <p:sp>
        <p:nvSpPr>
          <p:cNvPr id="43" name="矩形 42"/>
          <p:cNvSpPr/>
          <p:nvPr/>
        </p:nvSpPr>
        <p:spPr>
          <a:xfrm>
            <a:off x="0" y="6403074"/>
            <a:ext cx="6858000" cy="3218598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0" y="4599295"/>
            <a:ext cx="6858000" cy="1351129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8" name="图片 6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8221" y="448931"/>
            <a:ext cx="2190334" cy="57609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193576" y="1528548"/>
            <a:ext cx="3664424" cy="2388356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79525" y="1829517"/>
            <a:ext cx="3239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     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TY-mAIR28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是针对大气环境质量监测而设计生产 的一款微型化、高性能在线监测产品。该产品采用电 化学和光散射技术，实现了对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SO2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NO2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CO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O3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PM2.5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PM10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等的监测。 适用于区域环境污染分布精细评估、污染溯源分析、 污染应急监测等。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CCAEPI-EP-2019-430</a:t>
            </a: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" y="1528558"/>
            <a:ext cx="3207224" cy="2386800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198" name="Picture 6" descr="F:\xww\同事文档\王淑建\新建文件夹\TY-mAIR28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371600" y="516640"/>
            <a:ext cx="5875361" cy="3918867"/>
          </a:xfrm>
          <a:prstGeom prst="rect">
            <a:avLst/>
          </a:prstGeom>
          <a:noFill/>
        </p:spPr>
      </p:pic>
      <p:graphicFrame>
        <p:nvGraphicFramePr>
          <p:cNvPr id="25" name="表格 24"/>
          <p:cNvGraphicFramePr>
            <a:graphicFrameLocks noGrp="1"/>
          </p:cNvGraphicFramePr>
          <p:nvPr/>
        </p:nvGraphicFramePr>
        <p:xfrm>
          <a:off x="573206" y="6510718"/>
          <a:ext cx="5882185" cy="2947188"/>
        </p:xfrm>
        <a:graphic>
          <a:graphicData uri="http://schemas.openxmlformats.org/drawingml/2006/table">
            <a:tbl>
              <a:tblPr/>
              <a:tblGrid>
                <a:gridCol w="1789510"/>
                <a:gridCol w="4092675"/>
              </a:tblGrid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指标项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技术指标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温度参数（选装）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-40℃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120℃,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重复性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±0.1℃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±0.4℃</a:t>
                      </a:r>
                      <a:endParaRPr lang="zh-CN" altLang="en-US" sz="11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湿度参数（选装）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湿度：量程 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0-100%</a:t>
                      </a:r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，重复性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±0.1%</a:t>
                      </a:r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±3%</a:t>
                      </a:r>
                      <a:endParaRPr lang="zh-CN" altLang="en-US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压力参数（选装）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量程 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1100</a:t>
                      </a:r>
                      <a:r>
                        <a:rPr 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hPa，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±0.5</a:t>
                      </a:r>
                      <a:r>
                        <a:rPr 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hPa，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分辨率 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0.1</a:t>
                      </a:r>
                      <a:r>
                        <a:rPr 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hPa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风速参数（选装）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量程 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60</a:t>
                      </a:r>
                      <a:r>
                        <a:rPr 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m/S，</a:t>
                      </a:r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±0.2</a:t>
                      </a:r>
                      <a:r>
                        <a:rPr 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m/S，</a:t>
                      </a:r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分辨率 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0.1</a:t>
                      </a:r>
                      <a:r>
                        <a:rPr 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m/S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风向参数（选装）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0-360 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度，精度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±2 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度，分辨率 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0.1 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度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供电方式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市电供电，可选装太阳能供电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持续阴雨天工作时间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不低于 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10 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天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数据保存周期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至少保存 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1 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年的分钟数据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工作温度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-20 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℃～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45 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相对湿度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90%</a:t>
                      </a:r>
                      <a:endParaRPr lang="zh-CN" altLang="en-US" sz="11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1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储存条件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℃～</a:t>
                      </a:r>
                      <a:r>
                        <a:rPr lang="en-US" altLang="zh-CN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25 </a:t>
                      </a:r>
                      <a:r>
                        <a:rPr lang="zh-CN" altLang="en-US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6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337" y="4755198"/>
            <a:ext cx="243254" cy="252000"/>
          </a:xfrm>
          <a:prstGeom prst="rect">
            <a:avLst/>
          </a:prstGeom>
          <a:noFill/>
        </p:spPr>
      </p:pic>
      <p:pic>
        <p:nvPicPr>
          <p:cNvPr id="27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8918" y="4758406"/>
            <a:ext cx="243254" cy="252000"/>
          </a:xfrm>
          <a:prstGeom prst="rect">
            <a:avLst/>
          </a:prstGeom>
          <a:noFill/>
        </p:spPr>
      </p:pic>
      <p:pic>
        <p:nvPicPr>
          <p:cNvPr id="28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612" y="5603633"/>
            <a:ext cx="243254" cy="252000"/>
          </a:xfrm>
          <a:prstGeom prst="rect">
            <a:avLst/>
          </a:prstGeom>
          <a:noFill/>
        </p:spPr>
      </p:pic>
      <p:pic>
        <p:nvPicPr>
          <p:cNvPr id="29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889" y="5182827"/>
            <a:ext cx="243254" cy="252000"/>
          </a:xfrm>
          <a:prstGeom prst="rect">
            <a:avLst/>
          </a:prstGeom>
          <a:noFill/>
        </p:spPr>
      </p:pic>
      <p:pic>
        <p:nvPicPr>
          <p:cNvPr id="30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7025" y="5621830"/>
            <a:ext cx="243254" cy="252000"/>
          </a:xfrm>
          <a:prstGeom prst="rect">
            <a:avLst/>
          </a:prstGeom>
          <a:noFill/>
        </p:spPr>
      </p:pic>
      <p:pic>
        <p:nvPicPr>
          <p:cNvPr id="31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9300" y="5173728"/>
            <a:ext cx="243254" cy="252000"/>
          </a:xfrm>
          <a:prstGeom prst="rect">
            <a:avLst/>
          </a:prstGeom>
          <a:noFill/>
        </p:spPr>
      </p:pic>
      <p:sp>
        <p:nvSpPr>
          <p:cNvPr id="32" name="矩形 31"/>
          <p:cNvSpPr/>
          <p:nvPr/>
        </p:nvSpPr>
        <p:spPr>
          <a:xfrm>
            <a:off x="950618" y="4727387"/>
            <a:ext cx="17588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独立传感器结构，更换方便 </a:t>
            </a:r>
            <a:endParaRPr lang="en-US" altLang="zh-CN" sz="1000" dirty="0" smtClean="0"/>
          </a:p>
        </p:txBody>
      </p:sp>
      <p:sp>
        <p:nvSpPr>
          <p:cNvPr id="33" name="矩形 32"/>
          <p:cNvSpPr/>
          <p:nvPr/>
        </p:nvSpPr>
        <p:spPr>
          <a:xfrm>
            <a:off x="3932064" y="4754683"/>
            <a:ext cx="163057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专业的交叉感染消除算法 </a:t>
            </a:r>
            <a:endParaRPr lang="en-US" altLang="zh-CN" sz="1000" dirty="0" smtClean="0"/>
          </a:p>
        </p:txBody>
      </p:sp>
      <p:sp>
        <p:nvSpPr>
          <p:cNvPr id="34" name="矩形 33"/>
          <p:cNvSpPr/>
          <p:nvPr/>
        </p:nvSpPr>
        <p:spPr>
          <a:xfrm>
            <a:off x="935799" y="5181084"/>
            <a:ext cx="12458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支持远程校准功能 </a:t>
            </a:r>
            <a:endParaRPr lang="en-US" altLang="zh-CN" sz="1000" dirty="0" smtClean="0"/>
          </a:p>
        </p:txBody>
      </p:sp>
      <p:sp>
        <p:nvSpPr>
          <p:cNvPr id="35" name="矩形 34"/>
          <p:cNvSpPr/>
          <p:nvPr/>
        </p:nvSpPr>
        <p:spPr>
          <a:xfrm>
            <a:off x="3924793" y="5164117"/>
            <a:ext cx="12105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预留气象参数接口</a:t>
            </a:r>
            <a:endParaRPr lang="zh-CN" altLang="en-US" sz="1000" dirty="0"/>
          </a:p>
        </p:txBody>
      </p:sp>
      <p:sp>
        <p:nvSpPr>
          <p:cNvPr id="36" name="矩形 35"/>
          <p:cNvSpPr/>
          <p:nvPr/>
        </p:nvSpPr>
        <p:spPr>
          <a:xfrm>
            <a:off x="934867" y="5600846"/>
            <a:ext cx="1338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数据有效性识别功能</a:t>
            </a:r>
            <a:endParaRPr lang="zh-CN" altLang="en-US" sz="1000" dirty="0"/>
          </a:p>
        </p:txBody>
      </p:sp>
      <p:sp>
        <p:nvSpPr>
          <p:cNvPr id="37" name="矩形 36"/>
          <p:cNvSpPr/>
          <p:nvPr/>
        </p:nvSpPr>
        <p:spPr>
          <a:xfrm>
            <a:off x="3923190" y="5624697"/>
            <a:ext cx="18117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00" dirty="0" smtClean="0">
                <a:latin typeface="+mn-ea"/>
              </a:rPr>
              <a:t>GPS+</a:t>
            </a:r>
            <a:r>
              <a:rPr lang="zh-CN" altLang="en-US" sz="1000" dirty="0" smtClean="0">
                <a:latin typeface="+mn-ea"/>
              </a:rPr>
              <a:t>北斗定位防盗报警功能</a:t>
            </a:r>
            <a:endParaRPr lang="zh-CN" altLang="en-US" sz="1000" dirty="0">
              <a:latin typeface="+mn-ea"/>
            </a:endParaRPr>
          </a:p>
        </p:txBody>
      </p:sp>
      <p:pic>
        <p:nvPicPr>
          <p:cNvPr id="38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475" y="6047969"/>
            <a:ext cx="1078396" cy="289718"/>
          </a:xfrm>
          <a:prstGeom prst="rect">
            <a:avLst/>
          </a:prstGeom>
          <a:noFill/>
        </p:spPr>
      </p:pic>
      <p:sp>
        <p:nvSpPr>
          <p:cNvPr id="39" name="TextBox 38"/>
          <p:cNvSpPr txBox="1"/>
          <p:nvPr/>
        </p:nvSpPr>
        <p:spPr>
          <a:xfrm>
            <a:off x="726465" y="606498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 smtClean="0"/>
              <a:t>技术参数</a:t>
            </a:r>
            <a:endParaRPr lang="zh-CN" altLang="en-US" sz="1200" b="1" dirty="0"/>
          </a:p>
        </p:txBody>
      </p:sp>
      <p:pic>
        <p:nvPicPr>
          <p:cNvPr id="40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1156" y="4195293"/>
            <a:ext cx="1032958" cy="290327"/>
          </a:xfrm>
          <a:prstGeom prst="rect">
            <a:avLst/>
          </a:prstGeom>
          <a:noFill/>
        </p:spPr>
      </p:pic>
      <p:sp>
        <p:nvSpPr>
          <p:cNvPr id="41" name="TextBox 40"/>
          <p:cNvSpPr txBox="1"/>
          <p:nvPr/>
        </p:nvSpPr>
        <p:spPr>
          <a:xfrm>
            <a:off x="732146" y="4212305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 smtClean="0"/>
              <a:t>产品优势</a:t>
            </a:r>
            <a:endParaRPr lang="zh-CN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xww\市场\PPT 用图片\觅知网\51miz-E587146-10DC19B8_副本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858001" cy="9905999"/>
          </a:xfrm>
          <a:prstGeom prst="rect">
            <a:avLst/>
          </a:prstGeom>
          <a:noFill/>
        </p:spPr>
      </p:pic>
      <p:pic>
        <p:nvPicPr>
          <p:cNvPr id="68" name="图片 6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8221" y="448931"/>
            <a:ext cx="2190334" cy="57609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193576" y="1746916"/>
            <a:ext cx="3664424" cy="2388356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02758" y="2047885"/>
            <a:ext cx="35552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       TY-mAIR12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昰苏州天一信德环保科技有限公司针对挥发性有机物（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TVOC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） 在线监测中的复杂工况，专门设计的一款高科技产品。该产品很好地解决了复 杂工况下的高湿、高尘等不利于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PID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传感器工作的环境，昰代替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VOCS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在线监测的 理想选择。适合垃圾填埋场、污水处理厂、化工园区危险化工企业、固定污染 源废气排放企业、无组织废气排放企业。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CCAEPI-EP-2019-744</a:t>
            </a: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" y="1746926"/>
            <a:ext cx="3207224" cy="2386800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8" descr="F:\xww\同事文档\王淑建\44898dc2e163ef111ad402e4c84d9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55107" y="925766"/>
            <a:ext cx="5658617" cy="3767508"/>
          </a:xfrm>
          <a:prstGeom prst="rect">
            <a:avLst/>
          </a:prstGeom>
          <a:noFill/>
        </p:spPr>
      </p:pic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365077" y="6978676"/>
          <a:ext cx="6199495" cy="2110744"/>
        </p:xfrm>
        <a:graphic>
          <a:graphicData uri="http://schemas.openxmlformats.org/drawingml/2006/table">
            <a:tbl>
              <a:tblPr/>
              <a:tblGrid>
                <a:gridCol w="2738110"/>
                <a:gridCol w="3461385"/>
              </a:tblGrid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指标项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技术指标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测量原理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PID </a:t>
                      </a:r>
                      <a:r>
                        <a:rPr lang="zh-CN" altLang="en-US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光离子化检测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寿命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&gt;1 </a:t>
                      </a:r>
                      <a:r>
                        <a:rPr lang="zh-CN" altLang="en-US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年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量程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0-2ppm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线性误差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&lt;10%</a:t>
                      </a:r>
                      <a:endParaRPr lang="zh-CN" altLang="en-US" sz="11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检出限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1ppb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重复性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±1%</a:t>
                      </a:r>
                      <a:endParaRPr lang="zh-CN" altLang="en-US" sz="11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38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上升沿响应时间（</a:t>
                      </a:r>
                      <a:r>
                        <a:rPr lang="en-US" altLang="zh-CN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T90</a:t>
                      </a:r>
                      <a:r>
                        <a:rPr lang="zh-CN" altLang="en-US" sz="1100" b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&lt;20 </a:t>
                      </a:r>
                      <a:r>
                        <a:rPr lang="zh-CN" altLang="en-US" sz="11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</a:rPr>
                        <a:t>秒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271" y="5028156"/>
            <a:ext cx="243254" cy="252000"/>
          </a:xfrm>
          <a:prstGeom prst="rect">
            <a:avLst/>
          </a:prstGeom>
          <a:noFill/>
        </p:spPr>
      </p:pic>
      <p:pic>
        <p:nvPicPr>
          <p:cNvPr id="15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7852" y="5031364"/>
            <a:ext cx="243254" cy="252000"/>
          </a:xfrm>
          <a:prstGeom prst="rect">
            <a:avLst/>
          </a:prstGeom>
          <a:noFill/>
        </p:spPr>
      </p:pic>
      <p:pic>
        <p:nvPicPr>
          <p:cNvPr id="16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546" y="5876591"/>
            <a:ext cx="243254" cy="252000"/>
          </a:xfrm>
          <a:prstGeom prst="rect">
            <a:avLst/>
          </a:prstGeom>
          <a:noFill/>
        </p:spPr>
      </p:pic>
      <p:pic>
        <p:nvPicPr>
          <p:cNvPr id="17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823" y="5455785"/>
            <a:ext cx="243254" cy="252000"/>
          </a:xfrm>
          <a:prstGeom prst="rect">
            <a:avLst/>
          </a:prstGeom>
          <a:noFill/>
        </p:spPr>
      </p:pic>
      <p:pic>
        <p:nvPicPr>
          <p:cNvPr id="18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5959" y="5894788"/>
            <a:ext cx="243254" cy="252000"/>
          </a:xfrm>
          <a:prstGeom prst="rect">
            <a:avLst/>
          </a:prstGeom>
          <a:noFill/>
        </p:spPr>
      </p:pic>
      <p:pic>
        <p:nvPicPr>
          <p:cNvPr id="19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8234" y="5446686"/>
            <a:ext cx="243254" cy="252000"/>
          </a:xfrm>
          <a:prstGeom prst="rect">
            <a:avLst/>
          </a:prstGeom>
          <a:noFill/>
        </p:spPr>
      </p:pic>
      <p:sp>
        <p:nvSpPr>
          <p:cNvPr id="27" name="矩形 26"/>
          <p:cNvSpPr/>
          <p:nvPr/>
        </p:nvSpPr>
        <p:spPr>
          <a:xfrm>
            <a:off x="745507" y="5011979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独特的除湿过滤系统，保证</a:t>
            </a:r>
            <a:r>
              <a:rPr lang="en-US" altLang="zh-CN" sz="1000" dirty="0" smtClean="0">
                <a:latin typeface="+mn-ea"/>
              </a:rPr>
              <a:t>PID</a:t>
            </a:r>
            <a:r>
              <a:rPr lang="zh-CN" altLang="en-US" sz="1000" dirty="0" smtClean="0">
                <a:latin typeface="+mn-ea"/>
              </a:rPr>
              <a:t>能可靠工作</a:t>
            </a:r>
            <a:endParaRPr lang="en-US" altLang="zh-CN" sz="1000" dirty="0" smtClean="0">
              <a:latin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72802" y="5435059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独特的采样探头技术，保证有效采样 </a:t>
            </a:r>
            <a:endParaRPr lang="en-US" altLang="zh-CN" sz="1000" dirty="0" smtClean="0">
              <a:latin typeface="+mn-ea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745506" y="5885438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独特的采样降温措施，保护监测系统 </a:t>
            </a:r>
            <a:endParaRPr lang="en-US" altLang="zh-CN" sz="1000" dirty="0" smtClean="0">
              <a:latin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800998" y="5041295"/>
            <a:ext cx="14895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气路采样距离大于</a:t>
            </a:r>
            <a:r>
              <a:rPr lang="en-US" altLang="zh-CN" sz="1000" dirty="0" smtClean="0">
                <a:latin typeface="+mn-ea"/>
              </a:rPr>
              <a:t>30</a:t>
            </a:r>
            <a:r>
              <a:rPr lang="zh-CN" altLang="en-US" sz="1000" dirty="0" smtClean="0">
                <a:latin typeface="+mn-ea"/>
              </a:rPr>
              <a:t>米</a:t>
            </a:r>
            <a:endParaRPr lang="en-US" altLang="zh-CN" sz="1000" dirty="0" smtClean="0">
              <a:latin typeface="+mn-ea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789486" y="5409785"/>
            <a:ext cx="18549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满足</a:t>
            </a:r>
            <a:r>
              <a:rPr lang="en-US" altLang="zh-CN" sz="1000" dirty="0" smtClean="0">
                <a:latin typeface="+mn-ea"/>
              </a:rPr>
              <a:t>HJ/T212-2017</a:t>
            </a:r>
            <a:r>
              <a:rPr lang="zh-CN" altLang="en-US" sz="1000" dirty="0" smtClean="0">
                <a:latin typeface="+mn-ea"/>
              </a:rPr>
              <a:t>通信协议 </a:t>
            </a:r>
            <a:endParaRPr lang="zh-CN" altLang="en-US" sz="1000" dirty="0"/>
          </a:p>
        </p:txBody>
      </p:sp>
      <p:sp>
        <p:nvSpPr>
          <p:cNvPr id="32" name="矩形 31"/>
          <p:cNvSpPr/>
          <p:nvPr/>
        </p:nvSpPr>
        <p:spPr>
          <a:xfrm>
            <a:off x="3843548" y="5885435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000" dirty="0" smtClean="0">
                <a:latin typeface="+mn-ea"/>
              </a:rPr>
              <a:t>40*128</a:t>
            </a:r>
            <a:r>
              <a:rPr lang="zh-CN" altLang="en-US" sz="1000" dirty="0" smtClean="0">
                <a:latin typeface="+mn-ea"/>
              </a:rPr>
              <a:t>图形点阵及人机界面接口</a:t>
            </a:r>
            <a:endParaRPr lang="zh-CN" altLang="en-US" sz="1000" dirty="0">
              <a:latin typeface="+mn-ea"/>
            </a:endParaRPr>
          </a:p>
        </p:txBody>
      </p:sp>
      <p:pic>
        <p:nvPicPr>
          <p:cNvPr id="33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7669" y="4504689"/>
            <a:ext cx="1323834" cy="355656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628659" y="4521701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产品优势</a:t>
            </a:r>
            <a:endParaRPr lang="zh-CN" altLang="en-US" sz="1600" b="1" dirty="0"/>
          </a:p>
        </p:txBody>
      </p:sp>
      <p:pic>
        <p:nvPicPr>
          <p:cNvPr id="35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943" y="6404003"/>
            <a:ext cx="1323834" cy="355656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630933" y="642101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技术参数</a:t>
            </a:r>
            <a:endParaRPr lang="zh-CN" alt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xww\市场\PPT 用图片\觅知网\51miz-E587146-10DC19B8_副本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5999"/>
          </a:xfrm>
          <a:prstGeom prst="rect">
            <a:avLst/>
          </a:prstGeom>
          <a:noFill/>
        </p:spPr>
      </p:pic>
      <p:pic>
        <p:nvPicPr>
          <p:cNvPr id="68" name="图片 6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8221" y="448931"/>
            <a:ext cx="2190334" cy="57609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193576" y="1542193"/>
            <a:ext cx="3664424" cy="2906941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02758" y="2470931"/>
            <a:ext cx="35552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       TY-mAIR36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微型扬尘噪声在线监测站主要由噪声传感器、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TSP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传感器、颗粒物检测模块、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GPS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定位模块、无线通信模块等组 成，监测因子包括噪声、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TSP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PM10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PM2.5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、气象五参数（选 配）等。 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CCAEPI-EP-2019-431</a:t>
            </a: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" y="1542206"/>
            <a:ext cx="3207224" cy="2893313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9" descr="C:\Users\TYXD\AppData\Local\Temp\WeChat Files\f3a809880fdb2b1cf1ef5f6e5bc968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25198" y="-396287"/>
            <a:ext cx="4799684" cy="5282191"/>
          </a:xfrm>
          <a:prstGeom prst="rect">
            <a:avLst/>
          </a:prstGeom>
          <a:noFill/>
        </p:spPr>
      </p:pic>
      <p:pic>
        <p:nvPicPr>
          <p:cNvPr id="34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262" y="4668459"/>
            <a:ext cx="1323834" cy="355656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596252" y="4685471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产品优势</a:t>
            </a:r>
            <a:endParaRPr lang="zh-CN" altLang="en-US" sz="1600" b="1" dirty="0"/>
          </a:p>
        </p:txBody>
      </p:sp>
      <p:graphicFrame>
        <p:nvGraphicFramePr>
          <p:cNvPr id="25" name="表格 24"/>
          <p:cNvGraphicFramePr>
            <a:graphicFrameLocks noGrp="1"/>
          </p:cNvGraphicFramePr>
          <p:nvPr/>
        </p:nvGraphicFramePr>
        <p:xfrm>
          <a:off x="436728" y="6782937"/>
          <a:ext cx="5786651" cy="3016435"/>
        </p:xfrm>
        <a:graphic>
          <a:graphicData uri="http://schemas.openxmlformats.org/drawingml/2006/table">
            <a:tbl>
              <a:tblPr/>
              <a:tblGrid>
                <a:gridCol w="2555771"/>
                <a:gridCol w="3230880"/>
              </a:tblGrid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b="1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指标项</a:t>
                      </a:r>
                      <a:endParaRPr lang="zh-CN" altLang="en-US" sz="900" b="1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b="1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技术指标</a:t>
                      </a:r>
                      <a:endParaRPr lang="zh-CN" altLang="en-US" sz="900" b="1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4830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TSP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 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0-20</a:t>
                      </a:r>
                      <a:r>
                        <a:rPr 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mg/m3，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重复性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±5%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，检出限 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ug/m3</a:t>
                      </a:r>
                      <a:endParaRPr lang="en-US" sz="900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PM2.5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0-1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mg/m3，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重复性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±3%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，检出限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ug/m3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PM10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0-1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mg/m3，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重复性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±3%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，检出限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ug/m3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温度参数（选配）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-40℃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120℃,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重复性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±0.1℃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±0.4℃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湿度参数（选配）</a:t>
                      </a:r>
                      <a:endParaRPr lang="zh-CN" altLang="en-US" sz="900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湿度：量程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0-100%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，重复性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±0.1%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±3%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压力参数（选配）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1100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hPa，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±0.5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hPa，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分辨率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0.1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hPa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风速参数（选配）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60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m/S，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±0.2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m/S，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分辨率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0.1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m/S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风向参数（选配）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0-360 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度，精度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±2 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度，分辨率 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0.1 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度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供电方式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太阳能供电、市电供电可选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持续阴雨天工作时间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不低于 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10 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天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数据保存周期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至少保存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1 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年的分钟数据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工作温度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-20 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℃～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55 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℃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相对湿度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95%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8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储存条件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℃～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25 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℃</a:t>
                      </a:r>
                      <a:endParaRPr lang="zh-CN" altLang="en-US" sz="900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2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943" y="6294819"/>
            <a:ext cx="1323834" cy="355656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630933" y="6311831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技术参数</a:t>
            </a:r>
            <a:endParaRPr lang="zh-CN" altLang="en-US" sz="1600" b="1" dirty="0"/>
          </a:p>
        </p:txBody>
      </p:sp>
      <p:pic>
        <p:nvPicPr>
          <p:cNvPr id="38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2032" y="5224415"/>
            <a:ext cx="243254" cy="252000"/>
          </a:xfrm>
          <a:prstGeom prst="rect">
            <a:avLst/>
          </a:prstGeom>
          <a:noFill/>
        </p:spPr>
      </p:pic>
      <p:pic>
        <p:nvPicPr>
          <p:cNvPr id="39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9613" y="5224448"/>
            <a:ext cx="243254" cy="252000"/>
          </a:xfrm>
          <a:prstGeom prst="rect">
            <a:avLst/>
          </a:prstGeom>
          <a:noFill/>
        </p:spPr>
      </p:pic>
      <p:pic>
        <p:nvPicPr>
          <p:cNvPr id="40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1767" y="5881695"/>
            <a:ext cx="243254" cy="252000"/>
          </a:xfrm>
          <a:prstGeom prst="rect">
            <a:avLst/>
          </a:prstGeom>
          <a:noFill/>
        </p:spPr>
      </p:pic>
      <p:pic>
        <p:nvPicPr>
          <p:cNvPr id="41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6093" y="5549647"/>
            <a:ext cx="243254" cy="252000"/>
          </a:xfrm>
          <a:prstGeom prst="rect">
            <a:avLst/>
          </a:prstGeom>
          <a:noFill/>
        </p:spPr>
      </p:pic>
      <p:pic>
        <p:nvPicPr>
          <p:cNvPr id="42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9465" y="5885287"/>
            <a:ext cx="243254" cy="252000"/>
          </a:xfrm>
          <a:prstGeom prst="rect">
            <a:avLst/>
          </a:prstGeom>
          <a:noFill/>
        </p:spPr>
      </p:pic>
      <p:pic>
        <p:nvPicPr>
          <p:cNvPr id="43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9200" y="5546898"/>
            <a:ext cx="243254" cy="252000"/>
          </a:xfrm>
          <a:prstGeom prst="rect">
            <a:avLst/>
          </a:prstGeom>
          <a:noFill/>
        </p:spPr>
      </p:pic>
      <p:sp>
        <p:nvSpPr>
          <p:cNvPr id="44" name="矩形 43"/>
          <p:cNvSpPr/>
          <p:nvPr/>
        </p:nvSpPr>
        <p:spPr>
          <a:xfrm>
            <a:off x="641487" y="5223902"/>
            <a:ext cx="17235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体积小，重量轻、便于安装</a:t>
            </a:r>
            <a:endParaRPr lang="zh-CN" altLang="en-US" sz="1000" dirty="0"/>
          </a:p>
        </p:txBody>
      </p:sp>
      <p:sp>
        <p:nvSpPr>
          <p:cNvPr id="45" name="矩形 44"/>
          <p:cNvSpPr/>
          <p:nvPr/>
        </p:nvSpPr>
        <p:spPr>
          <a:xfrm>
            <a:off x="3638834" y="5208234"/>
            <a:ext cx="3429000" cy="245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/>
              <a:t>适应在多种复杂环境下应用配置同步</a:t>
            </a:r>
            <a:endParaRPr lang="zh-CN" altLang="en-US" sz="1000" dirty="0"/>
          </a:p>
        </p:txBody>
      </p:sp>
      <p:sp>
        <p:nvSpPr>
          <p:cNvPr id="46" name="矩形 45"/>
          <p:cNvSpPr/>
          <p:nvPr/>
        </p:nvSpPr>
        <p:spPr>
          <a:xfrm>
            <a:off x="622678" y="5549550"/>
            <a:ext cx="3429000" cy="245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/>
              <a:t>每天固定时间点设备自发配置数据到中心平台</a:t>
            </a:r>
            <a:endParaRPr lang="zh-CN" altLang="en-US" sz="1000" dirty="0"/>
          </a:p>
        </p:txBody>
      </p:sp>
      <p:sp>
        <p:nvSpPr>
          <p:cNvPr id="47" name="矩形 46"/>
          <p:cNvSpPr/>
          <p:nvPr/>
        </p:nvSpPr>
        <p:spPr>
          <a:xfrm>
            <a:off x="3652481" y="5535900"/>
            <a:ext cx="3429000" cy="245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/>
              <a:t>方便用户有效地控制微型扬尘监测站工作</a:t>
            </a:r>
            <a:endParaRPr lang="zh-CN" altLang="en-US" sz="1000" dirty="0"/>
          </a:p>
        </p:txBody>
      </p:sp>
      <p:sp>
        <p:nvSpPr>
          <p:cNvPr id="48" name="矩形 47"/>
          <p:cNvSpPr/>
          <p:nvPr/>
        </p:nvSpPr>
        <p:spPr>
          <a:xfrm>
            <a:off x="619245" y="5871285"/>
            <a:ext cx="1338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大容量数据存储功能</a:t>
            </a:r>
            <a:endParaRPr lang="zh-CN" altLang="en-US" sz="1000" dirty="0"/>
          </a:p>
        </p:txBody>
      </p:sp>
      <p:sp>
        <p:nvSpPr>
          <p:cNvPr id="49" name="矩形 48"/>
          <p:cNvSpPr/>
          <p:nvPr/>
        </p:nvSpPr>
        <p:spPr>
          <a:xfrm>
            <a:off x="3640410" y="5884932"/>
            <a:ext cx="1960880" cy="245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/>
              <a:t>能够存储一年的分钟监测数据。</a:t>
            </a:r>
            <a:endParaRPr lang="zh-CN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天一环保\网站\7.18\51miz-E810263-D14490CB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8000" cy="9906000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0" y="0"/>
            <a:ext cx="6858000" cy="841749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9924" y="335079"/>
            <a:ext cx="1678332" cy="44284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175332" y="8432104"/>
            <a:ext cx="682668" cy="551146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0" y="8421666"/>
            <a:ext cx="5966563" cy="551146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972833" y="8423753"/>
            <a:ext cx="1396652" cy="551146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250520" y="8525430"/>
            <a:ext cx="5398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ea typeface="DFKai-SB" pitchFamily="65" charset="-120"/>
              </a:rPr>
              <a:t>www.tyxdgroup.com</a:t>
            </a:r>
            <a:endParaRPr lang="zh-CN" altLang="en-US" sz="2000" b="1" dirty="0">
              <a:solidFill>
                <a:schemeClr val="bg1"/>
              </a:solidFill>
              <a:ea typeface="DFKai-SB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9338" y="4789887"/>
            <a:ext cx="3429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/>
            </a:r>
            <a:b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</a:br>
            <a:endParaRPr lang="en-US" altLang="zh-CN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集团下属分公司，子公司</a:t>
            </a:r>
            <a:endParaRPr lang="en-US" altLang="zh-CN" sz="1000" b="1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endParaRPr lang="zh-CN" alt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河北德茂环保科技有限公司</a:t>
            </a:r>
            <a:endParaRPr lang="zh-CN" alt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地址：河北省石家庄市高新区天山科技工业园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电话：0311-66030053</a:t>
            </a:r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/>
            </a:r>
            <a:b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</a:br>
            <a:endParaRPr lang="en-US" altLang="zh-CN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endParaRPr lang="en-US" altLang="zh-CN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苏州天一信德环保科技有限公司江阴分公司</a:t>
            </a:r>
            <a:endParaRPr lang="zh-CN" alt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地址：江阴市城东街道金山路201号扬子江创智</a:t>
            </a:r>
            <a:endParaRPr 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产业园数码港B1楼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电话：0510-86990070</a:t>
            </a:r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/>
            </a:r>
            <a:b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</a:br>
            <a:endParaRPr lang="en-US" altLang="zh-CN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苏州天一信德环保科技有限公司淮南分公司</a:t>
            </a:r>
            <a:endParaRPr lang="zh-CN" alt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地址：安徽省淮南经济技术开发区水厂路15号电</a:t>
            </a:r>
            <a:endParaRPr 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子工业园2号厂房</a:t>
            </a:r>
          </a:p>
          <a:p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电话: 0554-3312192</a:t>
            </a:r>
            <a:b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</a:br>
            <a:endParaRPr lang="en-US" altLang="zh-CN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08236" y="5389459"/>
            <a:ext cx="354976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苏州天一信德环保科技有限公司青岛分公司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地址：山东省青岛市黄岛区灵山卫街道办事处灵海南路63号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电话：0512-66362106</a:t>
            </a:r>
            <a:b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</a:br>
            <a:endParaRPr 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endParaRPr lang="en-US" altLang="zh-CN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苏州天一信德环保科技有限公司青海分公司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地址：西宁市城中区礼让街7号1号楼2单元212室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电话：0512-66362106</a:t>
            </a:r>
            <a:b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</a:br>
            <a:endParaRPr lang="en-US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endParaRPr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苏州天一信德环保科技有限公司天津分公司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地址：天津市静海区静海镇东方红路颖华小区4号楼3门201</a:t>
            </a:r>
          </a:p>
          <a:p>
            <a:r>
              <a:rPr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电话：0512-66362106</a:t>
            </a:r>
          </a:p>
        </p:txBody>
      </p:sp>
      <p:sp>
        <p:nvSpPr>
          <p:cNvPr id="12" name="矩形 11"/>
          <p:cNvSpPr/>
          <p:nvPr/>
        </p:nvSpPr>
        <p:spPr>
          <a:xfrm>
            <a:off x="99060" y="3711431"/>
            <a:ext cx="6388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b="1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总部：苏州天一信德环保科技有限公司</a:t>
            </a:r>
            <a:endParaRPr lang="en-US" altLang="zh-CN" sz="1000" b="1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总部地址：苏州市吴中区木渎镇长江路98号57幢13层</a:t>
            </a:r>
          </a:p>
          <a:p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网址:www.tyxdgroup.com</a:t>
            </a:r>
          </a:p>
          <a:p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电话:</a:t>
            </a:r>
            <a:r>
              <a:rPr lang="en-US" altLang="zh-CN" sz="10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ea"/>
              </a:rPr>
              <a:t>0512-66362106</a:t>
            </a:r>
            <a:endParaRPr lang="en-US" altLang="zh-CN" sz="1000" dirty="0" smtClean="0">
              <a:solidFill>
                <a:schemeClr val="accent2">
                  <a:lumMod val="50000"/>
                  <a:lumOff val="50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xww\市场\PPT 用图片\觅知网\51miz-E587209-BF6AD347_副本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1" y="3534770"/>
            <a:ext cx="6858000" cy="3452884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2" descr="F:\xww\市场\PPT 用图片\样册设计印刷\印刷设计\图片和每页的内容\数采仪\数采仪\数据采集器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7175" y="4612934"/>
            <a:ext cx="2349563" cy="1702325"/>
          </a:xfrm>
          <a:prstGeom prst="rect">
            <a:avLst/>
          </a:prstGeom>
          <a:noFill/>
        </p:spPr>
      </p:pic>
      <p:pic>
        <p:nvPicPr>
          <p:cNvPr id="9" name="Picture 3" descr="F:\xww\市场\PPT 用图片\样册设计印刷\印刷设计\图片和每页的内容\数采仪\数采仪\数据采集器\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6534" y="3821795"/>
            <a:ext cx="2085335" cy="2692402"/>
          </a:xfrm>
          <a:prstGeom prst="rect">
            <a:avLst/>
          </a:prstGeom>
          <a:noFill/>
        </p:spPr>
      </p:pic>
      <p:pic>
        <p:nvPicPr>
          <p:cNvPr id="10" name="Picture 2" descr="C:\Users\TYXD\AppData\Local\Temp\WeChat Files\424d36a59e1b7c636c5e867b5b8a2a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34" y="3375938"/>
            <a:ext cx="2493698" cy="3215558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2101755" y="6728346"/>
            <a:ext cx="4756245" cy="2770495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246762" y="6935183"/>
            <a:ext cx="461123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数据采集仪</a:t>
            </a:r>
            <a:endParaRPr lang="en-US" altLang="zh-CN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      本产品根据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《HJ 477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污染源在线自动监控（监测）数据采集传输仪技术要求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》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《HJ/T 212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污染源在线自动监控（监测）系统数据传输标准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》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等行业标准和国家有关标准而设计，用于废水、废气、噪声等污染源在线监测设备的数据采集与处理，设备功能强大，非常适合企业污水、污水处理厂、发电厂、供热站、垃圾焚烧厂等的数据采集传输。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CCAEPI-EP-2020-283</a:t>
            </a:r>
          </a:p>
          <a:p>
            <a:pPr>
              <a:lnSpc>
                <a:spcPct val="150000"/>
              </a:lnSpc>
            </a:pP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3" name="图片 12" descr="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3363" y="1185911"/>
            <a:ext cx="2190334" cy="57609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" y="6728346"/>
            <a:ext cx="1228298" cy="2770496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228298" y="6731429"/>
            <a:ext cx="873457" cy="277200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天一环保\网站\7.18\51miz-E587277-4FFB61D2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368" y="489167"/>
            <a:ext cx="1678332" cy="475337"/>
          </a:xfrm>
          <a:prstGeom prst="rect">
            <a:avLst/>
          </a:prstGeom>
        </p:spPr>
      </p:pic>
      <p:pic>
        <p:nvPicPr>
          <p:cNvPr id="1030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128" y="3481170"/>
            <a:ext cx="1610445" cy="3671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65138" y="3517924"/>
            <a:ext cx="1020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/>
              <a:t>产品优势</a:t>
            </a:r>
            <a:endParaRPr lang="zh-CN" altLang="en-US" sz="1600" b="1" dirty="0"/>
          </a:p>
        </p:txBody>
      </p:sp>
      <p:pic>
        <p:nvPicPr>
          <p:cNvPr id="1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623" y="4127388"/>
            <a:ext cx="243254" cy="252000"/>
          </a:xfrm>
          <a:prstGeom prst="rect">
            <a:avLst/>
          </a:prstGeom>
          <a:noFill/>
        </p:spPr>
      </p:pic>
      <p:pic>
        <p:nvPicPr>
          <p:cNvPr id="1031" name="Picture 7" descr="E:\天一环保\网站\7.18\51miz-E853393-9CC2A6E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25210" y="640133"/>
            <a:ext cx="3304065" cy="3304065"/>
          </a:xfrm>
          <a:prstGeom prst="rect">
            <a:avLst/>
          </a:prstGeom>
          <a:noFill/>
        </p:spPr>
      </p:pic>
      <p:pic>
        <p:nvPicPr>
          <p:cNvPr id="1026" name="Picture 2" descr="E:\天一环保\网站\7.18\mmexport159507115899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86305" y="1037346"/>
            <a:ext cx="1958482" cy="2525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94204" y="4130596"/>
            <a:ext cx="243254" cy="252000"/>
          </a:xfrm>
          <a:prstGeom prst="rect">
            <a:avLst/>
          </a:prstGeom>
          <a:noFill/>
        </p:spPr>
      </p:pic>
      <p:sp>
        <p:nvSpPr>
          <p:cNvPr id="23" name="矩形 22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898" y="4975823"/>
            <a:ext cx="243254" cy="252000"/>
          </a:xfrm>
          <a:prstGeom prst="rect">
            <a:avLst/>
          </a:prstGeom>
          <a:noFill/>
        </p:spPr>
      </p:pic>
      <p:pic>
        <p:nvPicPr>
          <p:cNvPr id="27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175" y="4555017"/>
            <a:ext cx="243254" cy="252000"/>
          </a:xfrm>
          <a:prstGeom prst="rect">
            <a:avLst/>
          </a:prstGeom>
          <a:noFill/>
        </p:spPr>
      </p:pic>
      <p:pic>
        <p:nvPicPr>
          <p:cNvPr id="28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2311" y="4994020"/>
            <a:ext cx="243254" cy="252000"/>
          </a:xfrm>
          <a:prstGeom prst="rect">
            <a:avLst/>
          </a:prstGeom>
          <a:noFill/>
        </p:spPr>
      </p:pic>
      <p:pic>
        <p:nvPicPr>
          <p:cNvPr id="29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4586" y="4545918"/>
            <a:ext cx="243254" cy="252000"/>
          </a:xfrm>
          <a:prstGeom prst="rect">
            <a:avLst/>
          </a:prstGeom>
          <a:noFill/>
        </p:spPr>
      </p:pic>
      <p:sp>
        <p:nvSpPr>
          <p:cNvPr id="18" name="矩形 17"/>
          <p:cNvSpPr/>
          <p:nvPr/>
        </p:nvSpPr>
        <p:spPr>
          <a:xfrm>
            <a:off x="672655" y="4085946"/>
            <a:ext cx="1082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新一代芯片技术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76195" y="4536322"/>
            <a:ext cx="185178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图形化液晶显示屏、丰富接口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77252" y="4957387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兼容多家通信协议，通信协议可编程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3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170" y="5401183"/>
            <a:ext cx="243254" cy="252000"/>
          </a:xfrm>
          <a:prstGeom prst="rect">
            <a:avLst/>
          </a:prstGeom>
          <a:noFill/>
        </p:spPr>
      </p:pic>
      <p:sp>
        <p:nvSpPr>
          <p:cNvPr id="34" name="矩形 33"/>
          <p:cNvSpPr/>
          <p:nvPr/>
        </p:nvSpPr>
        <p:spPr>
          <a:xfrm>
            <a:off x="663621" y="5325870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存储容量大，可连续保存</a:t>
            </a:r>
            <a:r>
              <a:rPr lang="en-US" altLang="zh-CN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年的小时</a:t>
            </a:r>
            <a:endParaRPr lang="en-US" altLang="zh-CN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数据和日数据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693425" y="4070277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内置高档</a:t>
            </a:r>
            <a:r>
              <a:rPr lang="en-US" altLang="zh-CN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CPU,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外置看门狗电路 解决</a:t>
            </a:r>
            <a:endParaRPr lang="en-US" altLang="zh-CN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en-US" altLang="zh-CN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GPRS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通信容易死机的问题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36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4583" y="5405732"/>
            <a:ext cx="243254" cy="252000"/>
          </a:xfrm>
          <a:prstGeom prst="rect">
            <a:avLst/>
          </a:prstGeom>
          <a:noFill/>
        </p:spPr>
      </p:pic>
      <p:sp>
        <p:nvSpPr>
          <p:cNvPr id="37" name="矩形 36"/>
          <p:cNvSpPr/>
          <p:nvPr/>
        </p:nvSpPr>
        <p:spPr>
          <a:xfrm>
            <a:off x="3670137" y="4549966"/>
            <a:ext cx="14670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参数设置密码保护技术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682578" y="4959401"/>
            <a:ext cx="12105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远程参数设置技术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93425" y="5353164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定时数据自动上传、 历史数据补传技术</a:t>
            </a:r>
            <a:endParaRPr lang="zh-CN" alt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  <a:t/>
            </a:r>
            <a:br>
              <a: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</a:b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graphicFrame>
        <p:nvGraphicFramePr>
          <p:cNvPr id="40" name="表格 39"/>
          <p:cNvGraphicFramePr>
            <a:graphicFrameLocks noGrp="1"/>
          </p:cNvGraphicFramePr>
          <p:nvPr/>
        </p:nvGraphicFramePr>
        <p:xfrm>
          <a:off x="406021" y="6550931"/>
          <a:ext cx="6076666" cy="2341467"/>
        </p:xfrm>
        <a:graphic>
          <a:graphicData uri="http://schemas.openxmlformats.org/drawingml/2006/table">
            <a:tbl>
              <a:tblPr/>
              <a:tblGrid>
                <a:gridCol w="2128973"/>
                <a:gridCol w="3947693"/>
              </a:tblGrid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电源及平均功耗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AC220±10%，50Hz，25VAC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工作环境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温度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-10℃~45℃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，相对湿度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0~95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保存环境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温度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-20℃~60℃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，相对湿度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0~95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模拟量输入信号类型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4~20mA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，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0~20mA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（其他信号需订制）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模拟量取样频率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次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秒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模拟量精度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最大误差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±0.1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％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模拟量</a:t>
                      </a:r>
                      <a:r>
                        <a:rPr 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AD</a:t>
                      </a:r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位数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12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位（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14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位可选）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数字量输入类型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开关信号，或者电平信号（电平信号最大不超过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DC24V</a:t>
                      </a:r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开关量输出类型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继电器触电输出</a:t>
                      </a:r>
                      <a:r>
                        <a:rPr lang="en-US" altLang="zh-CN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5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</a:rPr>
                        <a:t>A/250VAC   5A/30VDC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2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785" y="5999195"/>
            <a:ext cx="1569493" cy="348920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753765" y="599793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技术参数</a:t>
            </a:r>
            <a:endParaRPr lang="zh-CN" alt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xww\市场\PPT 用图片\觅知网\51miz-E607046-2E930210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716" y="435285"/>
            <a:ext cx="2190334" cy="57609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3684890"/>
            <a:ext cx="6858000" cy="3589368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Picture 3" descr="C:\Users\TYXD\Desktop\样本印刷终稿修改\f73086e74ab6b16904e13620ee32eaf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9231" y="4435509"/>
            <a:ext cx="2015352" cy="2634283"/>
          </a:xfrm>
          <a:prstGeom prst="rect">
            <a:avLst/>
          </a:prstGeom>
          <a:noFill/>
        </p:spPr>
      </p:pic>
      <p:pic>
        <p:nvPicPr>
          <p:cNvPr id="11" name="Picture 5" descr="C:\Users\TYXD\Desktop\样本印刷终稿修改\0f5746a9624202392006d775fb19622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2873" y="4858592"/>
            <a:ext cx="2135127" cy="1652588"/>
          </a:xfrm>
          <a:prstGeom prst="rect">
            <a:avLst/>
          </a:prstGeom>
          <a:noFill/>
        </p:spPr>
      </p:pic>
      <p:pic>
        <p:nvPicPr>
          <p:cNvPr id="10" name="Picture 4" descr="F:\xww\市场\PPT 用图片\样册设计印刷\印刷设计\图片和每页的内容\工况用电\分表计电\7599a62ac149ad6c52167a7fab08fb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716718" y="3330062"/>
            <a:ext cx="6349147" cy="4228532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2511189" y="6905768"/>
            <a:ext cx="4346812" cy="2033516"/>
          </a:xfrm>
          <a:prstGeom prst="rect">
            <a:avLst/>
          </a:prstGeom>
          <a:solidFill>
            <a:srgbClr val="7030A0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702257" y="7031337"/>
            <a:ext cx="40670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 smtClean="0">
                <a:solidFill>
                  <a:schemeClr val="bg1"/>
                </a:solidFill>
                <a:latin typeface="+mn-ea"/>
              </a:rPr>
              <a:t>     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本系统针对环保监管、国家发改委碳减排、电力消耗等需求而 设计的一款专业的产品，集用电电量监控、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LORA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技术、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GPRS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或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4G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数据传输等技术于一体，结构紧凑、安装方便、性能可靠。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CCAEPI-EP-2018-788 </a:t>
            </a: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赛宝实验室检测证书编号：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T1909WT8888-03450</a:t>
            </a:r>
            <a:endParaRPr lang="en-US" altLang="zh-CN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492424" y="4002041"/>
            <a:ext cx="4461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企业用电工况（分表计电） 电量管控系统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0" y="6905766"/>
            <a:ext cx="1228298" cy="2034000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1228297" y="6908849"/>
            <a:ext cx="1282891" cy="203400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YXD\Desktop\51miz-E587146-10DC19B8_副本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1"/>
            <a:ext cx="1796045" cy="43910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674" name="AutoShape 2" descr="https://t7.baidu.com/it/u=3852942726,961751140&amp;fm=199&amp;app=68&amp;f=PNG?w=554&amp;h=516&amp;s=7416E6364B5674CA16F42DEE0300403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8676" name="AutoShape 4" descr="https://t7.baidu.com/it/u=3852942726,961751140&amp;fm=199&amp;app=68&amp;f=PNG?w=554&amp;h=516&amp;s=7416E6364B5674CA16F42DEE0300403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8677" name="Picture 5" descr="F:\xww\市场\PPT 用图片\觅知网\设计素材小图标\u=3852942726,961751140&amp;fm=199&amp;app=68&amp;f=P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05719"/>
            <a:ext cx="3825279" cy="3562895"/>
          </a:xfrm>
          <a:prstGeom prst="rect">
            <a:avLst/>
          </a:prstGeom>
          <a:noFill/>
        </p:spPr>
      </p:pic>
      <p:sp>
        <p:nvSpPr>
          <p:cNvPr id="48" name="矩形 47"/>
          <p:cNvSpPr/>
          <p:nvPr/>
        </p:nvSpPr>
        <p:spPr>
          <a:xfrm>
            <a:off x="3807724" y="1392071"/>
            <a:ext cx="3050276" cy="3589361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848669" y="1719618"/>
            <a:ext cx="3009331" cy="2950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环保配用电监管系统以“一企一档”为原则，采集企业生产设施与治理设施关键节点用电数据、设备状态、治污效果关键参数、排口监测等数据形成“产</a:t>
            </a:r>
            <a:r>
              <a: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-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治</a:t>
            </a:r>
            <a:r>
              <a: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-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排”耦合数据，有效遏制企业违规操作与监测数据造假行为，反面也为企业合规有效运营提供自证依据，同时作为大气环境的“贡献者”，直观的影响着大气环境质量，反面又受到大气环境承载能力的制约。本系统解决了监测数据孤岛问题，自身就形成“产</a:t>
            </a:r>
            <a:r>
              <a: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-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治</a:t>
            </a:r>
            <a:r>
              <a: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-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cs typeface="Calibri" pitchFamily="34" charset="0"/>
              </a:rPr>
              <a:t>排”耦合数据体系，还可以扩展接入大气环境数据为监管部门“停，限产、预警预案、减排计划”等决策提供辅助支撑。</a:t>
            </a:r>
            <a:endParaRPr kumimoji="0" lang="zh-CN" altLang="en-US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ea"/>
              <a:cs typeface="宋体" pitchFamily="2" charset="-122"/>
            </a:endParaRPr>
          </a:p>
        </p:txBody>
      </p:sp>
      <p:pic>
        <p:nvPicPr>
          <p:cNvPr id="49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669" y="5419105"/>
            <a:ext cx="1323834" cy="355656"/>
          </a:xfrm>
          <a:prstGeom prst="rect">
            <a:avLst/>
          </a:prstGeom>
          <a:noFill/>
        </p:spPr>
      </p:pic>
      <p:sp>
        <p:nvSpPr>
          <p:cNvPr id="50" name="TextBox 49"/>
          <p:cNvSpPr txBox="1"/>
          <p:nvPr/>
        </p:nvSpPr>
        <p:spPr>
          <a:xfrm>
            <a:off x="628659" y="543611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产品优势</a:t>
            </a:r>
            <a:endParaRPr lang="zh-CN" altLang="en-US" sz="1600" b="1" dirty="0"/>
          </a:p>
        </p:txBody>
      </p:sp>
      <p:pic>
        <p:nvPicPr>
          <p:cNvPr id="3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574" y="6113952"/>
            <a:ext cx="243254" cy="252000"/>
          </a:xfrm>
          <a:prstGeom prst="rect">
            <a:avLst/>
          </a:prstGeom>
          <a:noFill/>
        </p:spPr>
      </p:pic>
      <p:pic>
        <p:nvPicPr>
          <p:cNvPr id="51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2140" y="6119700"/>
            <a:ext cx="243254" cy="252000"/>
          </a:xfrm>
          <a:prstGeom prst="rect">
            <a:avLst/>
          </a:prstGeom>
          <a:noFill/>
        </p:spPr>
      </p:pic>
      <p:pic>
        <p:nvPicPr>
          <p:cNvPr id="52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09" y="7027792"/>
            <a:ext cx="243254" cy="252000"/>
          </a:xfrm>
          <a:prstGeom prst="rect">
            <a:avLst/>
          </a:prstGeom>
          <a:noFill/>
        </p:spPr>
      </p:pic>
      <p:pic>
        <p:nvPicPr>
          <p:cNvPr id="53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3856" y="6519356"/>
            <a:ext cx="243254" cy="252000"/>
          </a:xfrm>
          <a:prstGeom prst="rect">
            <a:avLst/>
          </a:prstGeom>
          <a:noFill/>
        </p:spPr>
      </p:pic>
      <p:pic>
        <p:nvPicPr>
          <p:cNvPr id="5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992" y="7027574"/>
            <a:ext cx="243254" cy="252000"/>
          </a:xfrm>
          <a:prstGeom prst="rect">
            <a:avLst/>
          </a:prstGeom>
          <a:noFill/>
        </p:spPr>
      </p:pic>
      <p:pic>
        <p:nvPicPr>
          <p:cNvPr id="55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727" y="6519782"/>
            <a:ext cx="243254" cy="252000"/>
          </a:xfrm>
          <a:prstGeom prst="rect">
            <a:avLst/>
          </a:prstGeom>
          <a:noFill/>
        </p:spPr>
      </p:pic>
      <p:sp>
        <p:nvSpPr>
          <p:cNvPr id="56" name="矩形 55"/>
          <p:cNvSpPr/>
          <p:nvPr/>
        </p:nvSpPr>
        <p:spPr>
          <a:xfrm>
            <a:off x="722192" y="6092174"/>
            <a:ext cx="14670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可测量三相全部电参数</a:t>
            </a:r>
          </a:p>
        </p:txBody>
      </p:sp>
      <p:sp>
        <p:nvSpPr>
          <p:cNvPr id="57" name="矩形 56"/>
          <p:cNvSpPr/>
          <p:nvPr/>
        </p:nvSpPr>
        <p:spPr>
          <a:xfrm>
            <a:off x="718211" y="6444700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采用</a:t>
            </a:r>
            <a:r>
              <a:rPr lang="en-US" altLang="zh-CN" sz="1000" dirty="0" smtClean="0">
                <a:latin typeface="+mn-ea"/>
              </a:rPr>
              <a:t>LORA</a:t>
            </a:r>
            <a:r>
              <a:rPr lang="zh-CN" altLang="en-US" sz="1000" dirty="0" smtClean="0">
                <a:latin typeface="+mn-ea"/>
              </a:rPr>
              <a:t>调频和中继技术，抗干扰能力强， </a:t>
            </a:r>
            <a:endParaRPr lang="en-US" altLang="zh-CN" sz="1000" dirty="0" smtClean="0">
              <a:latin typeface="+mn-ea"/>
            </a:endParaRPr>
          </a:p>
          <a:p>
            <a:r>
              <a:rPr lang="zh-CN" altLang="en-US" sz="1000" dirty="0" smtClean="0">
                <a:latin typeface="+mn-ea"/>
              </a:rPr>
              <a:t>传输距离</a:t>
            </a:r>
            <a:r>
              <a:rPr lang="en-US" altLang="zh-CN" sz="1000" dirty="0" smtClean="0">
                <a:latin typeface="+mn-ea"/>
              </a:rPr>
              <a:t>1</a:t>
            </a:r>
            <a:r>
              <a:rPr lang="zh-CN" altLang="en-US" sz="1000" dirty="0" smtClean="0">
                <a:latin typeface="+mn-ea"/>
              </a:rPr>
              <a:t>公里</a:t>
            </a:r>
            <a:endParaRPr lang="zh-CN" altLang="en-US" sz="1000" dirty="0">
              <a:latin typeface="+mn-ea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718211" y="6977257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采用穿刺取电技术，安装无需断电，</a:t>
            </a:r>
            <a:endParaRPr lang="en-US" altLang="zh-CN" sz="1000" dirty="0" smtClean="0">
              <a:latin typeface="+mn-ea"/>
            </a:endParaRPr>
          </a:p>
          <a:p>
            <a:r>
              <a:rPr lang="zh-CN" altLang="en-US" sz="1000" dirty="0" smtClean="0">
                <a:latin typeface="+mn-ea"/>
              </a:rPr>
              <a:t>不影响企业正常生产</a:t>
            </a:r>
            <a:endParaRPr lang="zh-CN" altLang="en-US" sz="1000" dirty="0">
              <a:latin typeface="+mn-ea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3983737" y="6119470"/>
            <a:ext cx="12105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终端门开报警功能</a:t>
            </a:r>
            <a:endParaRPr lang="zh-CN" altLang="en-US" sz="1000" dirty="0">
              <a:latin typeface="+mn-ea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3956209" y="6444995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通过赛宝实验室安全、性能检测</a:t>
            </a:r>
            <a:endParaRPr lang="en-US" altLang="zh-CN" sz="1000" dirty="0" smtClean="0">
              <a:latin typeface="+mn-ea"/>
            </a:endParaRPr>
          </a:p>
          <a:p>
            <a:r>
              <a:rPr lang="zh-CN" altLang="en-US" sz="1000" dirty="0" smtClean="0">
                <a:latin typeface="+mn-ea"/>
              </a:rPr>
              <a:t>和电磁兼容检测</a:t>
            </a:r>
            <a:endParaRPr lang="zh-CN" altLang="en-US" sz="1000" dirty="0">
              <a:latin typeface="+mn-ea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3984139" y="7054376"/>
            <a:ext cx="3429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支持电缆温度测量，为企业安全生 产保驾护航</a:t>
            </a:r>
            <a:endParaRPr lang="zh-CN" altLang="en-US" sz="1000" dirty="0">
              <a:latin typeface="+mn-ea"/>
            </a:endParaRPr>
          </a:p>
        </p:txBody>
      </p:sp>
      <p:pic>
        <p:nvPicPr>
          <p:cNvPr id="62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621" y="7517520"/>
            <a:ext cx="243254" cy="252000"/>
          </a:xfrm>
          <a:prstGeom prst="rect">
            <a:avLst/>
          </a:prstGeom>
          <a:noFill/>
        </p:spPr>
      </p:pic>
      <p:pic>
        <p:nvPicPr>
          <p:cNvPr id="63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2187" y="7517553"/>
            <a:ext cx="243254" cy="252000"/>
          </a:xfrm>
          <a:prstGeom prst="rect">
            <a:avLst/>
          </a:prstGeom>
          <a:noFill/>
        </p:spPr>
      </p:pic>
      <p:pic>
        <p:nvPicPr>
          <p:cNvPr id="6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612" y="8074538"/>
            <a:ext cx="243254" cy="252000"/>
          </a:xfrm>
          <a:prstGeom prst="rect">
            <a:avLst/>
          </a:prstGeom>
          <a:noFill/>
        </p:spPr>
      </p:pic>
      <p:pic>
        <p:nvPicPr>
          <p:cNvPr id="65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2178" y="8075206"/>
            <a:ext cx="243254" cy="252000"/>
          </a:xfrm>
          <a:prstGeom prst="rect">
            <a:avLst/>
          </a:prstGeom>
          <a:noFill/>
        </p:spPr>
      </p:pic>
      <p:sp>
        <p:nvSpPr>
          <p:cNvPr id="66" name="矩形 65"/>
          <p:cNvSpPr/>
          <p:nvPr/>
        </p:nvSpPr>
        <p:spPr>
          <a:xfrm>
            <a:off x="731858" y="7536816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配用电监控终端最多支持</a:t>
            </a:r>
            <a:r>
              <a:rPr lang="en-US" altLang="zh-CN" sz="1000" dirty="0" smtClean="0">
                <a:latin typeface="+mn-ea"/>
              </a:rPr>
              <a:t>48</a:t>
            </a:r>
            <a:r>
              <a:rPr lang="zh-CN" altLang="en-US" sz="1000" dirty="0" smtClean="0">
                <a:latin typeface="+mn-ea"/>
              </a:rPr>
              <a:t>个</a:t>
            </a:r>
            <a:endParaRPr lang="en-US" altLang="zh-CN" sz="1000" dirty="0" smtClean="0">
              <a:latin typeface="+mn-ea"/>
            </a:endParaRPr>
          </a:p>
          <a:p>
            <a:r>
              <a:rPr lang="zh-CN" altLang="en-US" sz="1000" dirty="0" smtClean="0">
                <a:latin typeface="+mn-ea"/>
              </a:rPr>
              <a:t> </a:t>
            </a:r>
            <a:r>
              <a:rPr lang="en-US" altLang="zh-CN" sz="1000" dirty="0" smtClean="0">
                <a:latin typeface="+mn-ea"/>
              </a:rPr>
              <a:t>LORA</a:t>
            </a:r>
            <a:r>
              <a:rPr lang="zh-CN" altLang="en-US" sz="1000" dirty="0" smtClean="0">
                <a:latin typeface="+mn-ea"/>
              </a:rPr>
              <a:t>电量采集模块</a:t>
            </a:r>
            <a:endParaRPr lang="zh-CN" altLang="en-US" sz="1000" dirty="0">
              <a:latin typeface="+mn-ea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3984176" y="7537128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支持</a:t>
            </a:r>
            <a:r>
              <a:rPr lang="en-US" altLang="zh-CN" sz="1000" dirty="0" smtClean="0">
                <a:latin typeface="+mn-ea"/>
              </a:rPr>
              <a:t>HJ/T212-2017</a:t>
            </a:r>
            <a:r>
              <a:rPr lang="zh-CN" altLang="en-US" sz="1000" dirty="0" smtClean="0">
                <a:latin typeface="+mn-ea"/>
              </a:rPr>
              <a:t>协议及多省市 </a:t>
            </a:r>
            <a:endParaRPr lang="en-US" altLang="zh-CN" sz="1000" dirty="0" smtClean="0">
              <a:latin typeface="+mn-ea"/>
            </a:endParaRPr>
          </a:p>
          <a:p>
            <a:r>
              <a:rPr lang="en-US" altLang="zh-CN" sz="1000" dirty="0" smtClean="0">
                <a:latin typeface="+mn-ea"/>
              </a:rPr>
              <a:t>HJ/T212-2017</a:t>
            </a:r>
            <a:r>
              <a:rPr lang="zh-CN" altLang="en-US" sz="1000" dirty="0" smtClean="0">
                <a:latin typeface="+mn-ea"/>
              </a:rPr>
              <a:t>扩展协议</a:t>
            </a:r>
            <a:endParaRPr lang="zh-CN" altLang="en-US" sz="1000" dirty="0">
              <a:latin typeface="+mn-ea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731840" y="8000839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配用电监控终端自带电池，</a:t>
            </a:r>
            <a:endParaRPr lang="en-US" altLang="zh-CN" sz="1000" dirty="0" smtClean="0">
              <a:latin typeface="+mn-ea"/>
            </a:endParaRPr>
          </a:p>
          <a:p>
            <a:r>
              <a:rPr lang="zh-CN" altLang="en-US" sz="1000" dirty="0" smtClean="0">
                <a:latin typeface="+mn-ea"/>
              </a:rPr>
              <a:t>续航</a:t>
            </a:r>
            <a:r>
              <a:rPr lang="en-US" altLang="zh-CN" sz="1000" dirty="0" smtClean="0">
                <a:latin typeface="+mn-ea"/>
              </a:rPr>
              <a:t>2</a:t>
            </a:r>
            <a:r>
              <a:rPr lang="zh-CN" altLang="en-US" sz="1000" dirty="0" smtClean="0">
                <a:latin typeface="+mn-ea"/>
              </a:rPr>
              <a:t>天， 断电报警功能</a:t>
            </a:r>
            <a:endParaRPr lang="zh-CN" altLang="en-US" sz="1000" dirty="0">
              <a:latin typeface="+mn-ea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3956109" y="8081250"/>
            <a:ext cx="15953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dirty="0" smtClean="0">
                <a:latin typeface="+mn-ea"/>
              </a:rPr>
              <a:t>支持全网通无线通信功能</a:t>
            </a:r>
            <a:endParaRPr lang="zh-CN" altLang="en-US" sz="1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YXD\Desktop\51miz-E587146-10DC19B8_副本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1"/>
            <a:ext cx="1796045" cy="43910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674" name="AutoShape 2" descr="https://t7.baidu.com/it/u=3852942726,961751140&amp;fm=199&amp;app=68&amp;f=PNG?w=554&amp;h=516&amp;s=7416E6364B5674CA16F42DEE0300403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8676" name="AutoShape 4" descr="https://t7.baidu.com/it/u=3852942726,961751140&amp;fm=199&amp;app=68&amp;f=PNG?w=554&amp;h=516&amp;s=7416E6364B5674CA16F42DEE0300403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aphicFrame>
        <p:nvGraphicFramePr>
          <p:cNvPr id="34" name="表格 33"/>
          <p:cNvGraphicFramePr>
            <a:graphicFrameLocks noGrp="1"/>
          </p:cNvGraphicFramePr>
          <p:nvPr/>
        </p:nvGraphicFramePr>
        <p:xfrm>
          <a:off x="532263" y="2243870"/>
          <a:ext cx="5636525" cy="1850457"/>
        </p:xfrm>
        <a:graphic>
          <a:graphicData uri="http://schemas.openxmlformats.org/drawingml/2006/table">
            <a:tbl>
              <a:tblPr/>
              <a:tblGrid>
                <a:gridCol w="2179684"/>
                <a:gridCol w="3456841"/>
              </a:tblGrid>
              <a:tr h="264351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型号</a:t>
                      </a:r>
                      <a:endParaRPr lang="zh-CN" altLang="en-US" sz="1000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1000">
                          <a:latin typeface="+mn-ea"/>
                          <a:ea typeface="+mn-ea"/>
                        </a:rPr>
                        <a:t>备注</a:t>
                      </a: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6435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TY-MP16C/05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适合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5A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量程电流互感器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435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TY-MP16C/100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适合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100A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量程电流互感器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435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TY-MP16C/200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适合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200A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量程电流互感器</a:t>
                      </a:r>
                      <a:endParaRPr lang="zh-CN" altLang="en-US" sz="900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435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TY-MP16C/400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适合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400A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量程电流互感器</a:t>
                      </a:r>
                      <a:endParaRPr lang="zh-CN" altLang="en-US" sz="900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435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TY-MP16C/600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适合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600A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量程电流互感器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4351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TY-MP16C/800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适合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800A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量程电流互感器</a:t>
                      </a:r>
                      <a:endParaRPr lang="zh-CN" altLang="en-US" sz="900" dirty="0">
                        <a:latin typeface="+mn-ea"/>
                        <a:ea typeface="+mn-ea"/>
                      </a:endParaRPr>
                    </a:p>
                  </a:txBody>
                  <a:tcPr marL="14288" marR="14288" marT="14288" marB="1428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表格 50"/>
          <p:cNvGraphicFramePr>
            <a:graphicFrameLocks noGrp="1"/>
          </p:cNvGraphicFramePr>
          <p:nvPr/>
        </p:nvGraphicFramePr>
        <p:xfrm>
          <a:off x="558128" y="4575407"/>
          <a:ext cx="5632258" cy="4334729"/>
        </p:xfrm>
        <a:graphic>
          <a:graphicData uri="http://schemas.openxmlformats.org/drawingml/2006/table">
            <a:tbl>
              <a:tblPr/>
              <a:tblGrid>
                <a:gridCol w="2152080"/>
                <a:gridCol w="3480178"/>
              </a:tblGrid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参数名称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技术指标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额定电压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AC50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700V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级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额定电流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5A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级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A、0～200A、0～400A、0～600A、0～800A、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级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功率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5A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级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A、0～200A、0～400A、0～600A、0～800A、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级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电能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5A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级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A、0～200A、0～400A、0～600A、0～800A、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级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频率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Hz，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±0.01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Hz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4306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脉冲输出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A，6400imp/KWh、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A，400imp/KWh、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A，200imp/KWh、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A，100imp/KWh、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600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A，60imp/KWh、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800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A，50imp/KWh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温度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量程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-40℃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+120℃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，精度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±2℃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654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符合标准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GB/T17215.321-2008、GB/T17215.322-2008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654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无线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中心频率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470MHz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，可选择频率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个，传输距离：可视距离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公里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有线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RS485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接口，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9600,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n,1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功耗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&lt;2W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外型尺寸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W*D*H=55mmX51mmX94mm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工作环境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温度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-40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85℃,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相对湿度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95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％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保存环境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温度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-40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85℃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，相对湿度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95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％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489"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重量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约</a:t>
                      </a:r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300</a:t>
                      </a:r>
                      <a:r>
                        <a:rPr 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g</a:t>
                      </a:r>
                      <a:endParaRPr lang="en-US" sz="900" dirty="0">
                        <a:latin typeface="+mn-ea"/>
                        <a:ea typeface="+mn-ea"/>
                      </a:endParaRPr>
                    </a:p>
                  </a:txBody>
                  <a:tcPr marL="9633" marR="9633" marT="9633" marB="9633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2" name="矩形 51"/>
          <p:cNvSpPr/>
          <p:nvPr/>
        </p:nvSpPr>
        <p:spPr>
          <a:xfrm>
            <a:off x="478892" y="1520167"/>
            <a:ext cx="30572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</a:rPr>
              <a:t>无线工况用电监控终端型号规格</a:t>
            </a:r>
            <a:endParaRPr lang="zh-CN" alt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YXD\Desktop\51miz-E587146-10DC19B8_副本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0"/>
            <a:ext cx="1864283" cy="575583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5" y="2306487"/>
            <a:ext cx="4756245" cy="2497540"/>
          </a:xfrm>
          <a:prstGeom prst="rect">
            <a:avLst/>
          </a:prstGeom>
          <a:solidFill>
            <a:srgbClr val="7030A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0" y="4585662"/>
            <a:ext cx="6858000" cy="3452884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0" name="Picture 2" descr="F:\xww\同事文档\张丽晨\处理图\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6408" y="4858601"/>
            <a:ext cx="1696455" cy="3096951"/>
          </a:xfrm>
          <a:prstGeom prst="rect">
            <a:avLst/>
          </a:prstGeom>
          <a:noFill/>
        </p:spPr>
      </p:pic>
      <p:pic>
        <p:nvPicPr>
          <p:cNvPr id="2053" name="Picture 5" descr="F:\xww\同事文档\张丽晨\处理图\f6908abcc6046a460276d66883f998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8386" y="5394752"/>
            <a:ext cx="3405614" cy="2837011"/>
          </a:xfrm>
          <a:prstGeom prst="rect">
            <a:avLst/>
          </a:prstGeom>
          <a:noFill/>
        </p:spPr>
      </p:pic>
      <p:pic>
        <p:nvPicPr>
          <p:cNvPr id="2054" name="Picture 6" descr="F:\xww\同事文档\张丽晨\处理图\8c119d3d834347ec042c9f4ad41c65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3892" y="4885897"/>
            <a:ext cx="1482026" cy="3259830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95529" y="2497554"/>
            <a:ext cx="457200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 smtClean="0">
                <a:solidFill>
                  <a:schemeClr val="bg1"/>
                </a:solidFill>
                <a:latin typeface="+mn-ea"/>
              </a:rPr>
              <a:t>      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总量监控仪为总量监控系统的核心设备，按照我公司牵头制定的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《T/CAEPI3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－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2016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污染物排放总量监控仪 技术要求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》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行业标准设计，国内首批通过中国环保产品认证（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CCAEPI-EP-2017-491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），引领了整个行业的发展 与进步。不同于其它产品，我公司软硬件均为自主研发，总量监控仪将采集到的数据通过有线和无线通讯双冗余 方式与软件监控平台进行数据通信，确保数据能够实时可靠传输。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CCAEPI-EP-2017-491</a:t>
            </a:r>
            <a:endParaRPr lang="zh-CN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1913" y="1561111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总量监控仪</a:t>
            </a:r>
            <a:endParaRPr lang="zh-CN" alt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742598" y="2306480"/>
            <a:ext cx="1228298" cy="2498400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5971431" y="2309565"/>
            <a:ext cx="886570" cy="249840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175332" y="9187430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9184943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4972833" y="9187030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YXD\Desktop\51miz-E587146-10DC19B8_副本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0"/>
            <a:ext cx="1864283" cy="452753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175332" y="9269318"/>
            <a:ext cx="682668" cy="423008"/>
          </a:xfrm>
          <a:prstGeom prst="rect">
            <a:avLst/>
          </a:prstGeom>
          <a:solidFill>
            <a:srgbClr val="9900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9266831"/>
            <a:ext cx="5966563" cy="423008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4972833" y="9268918"/>
            <a:ext cx="1396652" cy="423008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3"/>
          <p:cNvSpPr txBox="1"/>
          <p:nvPr/>
        </p:nvSpPr>
        <p:spPr>
          <a:xfrm>
            <a:off x="4217598" y="2739755"/>
            <a:ext cx="26181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/>
              <a:t>道道隔离技术及V/F变换技术</a:t>
            </a:r>
          </a:p>
        </p:txBody>
      </p:sp>
      <p:sp>
        <p:nvSpPr>
          <p:cNvPr id="21" name="文本框 4"/>
          <p:cNvSpPr txBox="1"/>
          <p:nvPr/>
        </p:nvSpPr>
        <p:spPr>
          <a:xfrm>
            <a:off x="709822" y="1374386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进行实时连续监测，对采集的数据进行分析处理用于污染物排放总量的计算与管理</a:t>
            </a:r>
          </a:p>
        </p:txBody>
      </p:sp>
      <p:sp>
        <p:nvSpPr>
          <p:cNvPr id="22" name="文本框 6"/>
          <p:cNvSpPr txBox="1"/>
          <p:nvPr/>
        </p:nvSpPr>
        <p:spPr>
          <a:xfrm>
            <a:off x="716172" y="1863651"/>
            <a:ext cx="3052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以IC卡为媒介，实现排污物排放总量的管理控制</a:t>
            </a:r>
          </a:p>
        </p:txBody>
      </p:sp>
      <p:sp>
        <p:nvSpPr>
          <p:cNvPr id="23" name="文本框 7"/>
          <p:cNvSpPr txBox="1"/>
          <p:nvPr/>
        </p:nvSpPr>
        <p:spPr>
          <a:xfrm>
            <a:off x="709822" y="2216085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>
                <a:sym typeface="+mn-ea"/>
              </a:rPr>
              <a:t>以过程监控判定排放监测数据合理性、真实性和可接受性</a:t>
            </a:r>
          </a:p>
        </p:txBody>
      </p:sp>
      <p:sp>
        <p:nvSpPr>
          <p:cNvPr id="24" name="文本框 8"/>
          <p:cNvSpPr txBox="1"/>
          <p:nvPr/>
        </p:nvSpPr>
        <p:spPr>
          <a:xfrm>
            <a:off x="4217598" y="1355041"/>
            <a:ext cx="3052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总量监控仪采用C/S模式，</a:t>
            </a:r>
            <a:r>
              <a:rPr lang="zh-CN" altLang="en-US" sz="1000" dirty="0" smtClean="0">
                <a:sym typeface="+mn-ea"/>
              </a:rPr>
              <a:t>软件</a:t>
            </a:r>
            <a:endParaRPr lang="en-US" altLang="zh-CN" sz="1000" dirty="0" smtClean="0">
              <a:sym typeface="+mn-ea"/>
            </a:endParaRPr>
          </a:p>
          <a:p>
            <a:pPr algn="l"/>
            <a:r>
              <a:rPr lang="zh-CN" altLang="en-US" sz="1000" dirty="0" smtClean="0">
                <a:sym typeface="+mn-ea"/>
              </a:rPr>
              <a:t>平台</a:t>
            </a:r>
            <a:r>
              <a:rPr lang="zh-CN" altLang="en-US" sz="1000" dirty="0">
                <a:sym typeface="+mn-ea"/>
              </a:rPr>
              <a:t>采用B/S的应用技术</a:t>
            </a:r>
          </a:p>
        </p:txBody>
      </p:sp>
      <p:sp>
        <p:nvSpPr>
          <p:cNvPr id="25" name="文本框 9"/>
          <p:cNvSpPr txBox="1"/>
          <p:nvPr/>
        </p:nvSpPr>
        <p:spPr>
          <a:xfrm>
            <a:off x="4217598" y="1872773"/>
            <a:ext cx="3052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贴片工艺技术和低功耗技术</a:t>
            </a:r>
          </a:p>
        </p:txBody>
      </p:sp>
      <p:sp>
        <p:nvSpPr>
          <p:cNvPr id="26" name="文本框 12"/>
          <p:cNvSpPr txBox="1"/>
          <p:nvPr/>
        </p:nvSpPr>
        <p:spPr>
          <a:xfrm>
            <a:off x="4217598" y="2252924"/>
            <a:ext cx="3052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>
                <a:sym typeface="+mn-ea"/>
              </a:rPr>
              <a:t>异常数据的处理,带有数据标识</a:t>
            </a:r>
          </a:p>
        </p:txBody>
      </p:sp>
      <p:sp>
        <p:nvSpPr>
          <p:cNvPr id="27" name="文本框 13"/>
          <p:cNvSpPr txBox="1"/>
          <p:nvPr/>
        </p:nvSpPr>
        <p:spPr>
          <a:xfrm>
            <a:off x="709822" y="2713434"/>
            <a:ext cx="3052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sym typeface="+mn-ea"/>
              </a:rPr>
              <a:t>采用数字方式采集在线监测数据的工作状态参数</a:t>
            </a:r>
          </a:p>
        </p:txBody>
      </p:sp>
      <p:pic>
        <p:nvPicPr>
          <p:cNvPr id="44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680" y="1486512"/>
            <a:ext cx="243254" cy="252000"/>
          </a:xfrm>
          <a:prstGeom prst="rect">
            <a:avLst/>
          </a:prstGeom>
          <a:noFill/>
        </p:spPr>
      </p:pic>
      <p:pic>
        <p:nvPicPr>
          <p:cNvPr id="45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8349" y="1462424"/>
            <a:ext cx="243254" cy="252000"/>
          </a:xfrm>
          <a:prstGeom prst="rect">
            <a:avLst/>
          </a:prstGeom>
          <a:noFill/>
        </p:spPr>
      </p:pic>
      <p:pic>
        <p:nvPicPr>
          <p:cNvPr id="46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55" y="2294003"/>
            <a:ext cx="243254" cy="252000"/>
          </a:xfrm>
          <a:prstGeom prst="rect">
            <a:avLst/>
          </a:prstGeom>
          <a:noFill/>
        </p:spPr>
      </p:pic>
      <p:pic>
        <p:nvPicPr>
          <p:cNvPr id="47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232" y="1859549"/>
            <a:ext cx="243254" cy="252000"/>
          </a:xfrm>
          <a:prstGeom prst="rect">
            <a:avLst/>
          </a:prstGeom>
          <a:noFill/>
        </p:spPr>
      </p:pic>
      <p:pic>
        <p:nvPicPr>
          <p:cNvPr id="48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6456" y="2257608"/>
            <a:ext cx="243254" cy="252000"/>
          </a:xfrm>
          <a:prstGeom prst="rect">
            <a:avLst/>
          </a:prstGeom>
          <a:noFill/>
        </p:spPr>
      </p:pic>
      <p:pic>
        <p:nvPicPr>
          <p:cNvPr id="49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8731" y="1850450"/>
            <a:ext cx="243254" cy="252000"/>
          </a:xfrm>
          <a:prstGeom prst="rect">
            <a:avLst/>
          </a:prstGeom>
          <a:noFill/>
        </p:spPr>
      </p:pic>
      <p:pic>
        <p:nvPicPr>
          <p:cNvPr id="50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227" y="2705715"/>
            <a:ext cx="243254" cy="252000"/>
          </a:xfrm>
          <a:prstGeom prst="rect">
            <a:avLst/>
          </a:prstGeom>
          <a:noFill/>
        </p:spPr>
      </p:pic>
      <p:pic>
        <p:nvPicPr>
          <p:cNvPr id="51" name="Picture 3" descr="E:\天一环保\网站\7.18\51miz-E841121-5B9BC2A3_副本_副本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8728" y="2735306"/>
            <a:ext cx="243254" cy="252000"/>
          </a:xfrm>
          <a:prstGeom prst="rect">
            <a:avLst/>
          </a:prstGeom>
          <a:noFill/>
        </p:spPr>
      </p:pic>
      <p:graphicFrame>
        <p:nvGraphicFramePr>
          <p:cNvPr id="52" name="表格 51"/>
          <p:cNvGraphicFramePr>
            <a:graphicFrameLocks noGrp="1"/>
          </p:cNvGraphicFramePr>
          <p:nvPr/>
        </p:nvGraphicFramePr>
        <p:xfrm>
          <a:off x="555289" y="3582624"/>
          <a:ext cx="4753676" cy="5561376"/>
        </p:xfrm>
        <a:graphic>
          <a:graphicData uri="http://schemas.openxmlformats.org/drawingml/2006/table">
            <a:tbl>
              <a:tblPr/>
              <a:tblGrid>
                <a:gridCol w="837295"/>
                <a:gridCol w="1363981"/>
                <a:gridCol w="1350476"/>
                <a:gridCol w="1201924"/>
              </a:tblGrid>
              <a:tr h="306314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项目</a:t>
                      </a:r>
                      <a:r>
                        <a:rPr lang="zh-CN" altLang="en-US" sz="90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zh-CN" altLang="en-US" sz="900" dirty="0">
                          <a:latin typeface="+mn-ea"/>
                          <a:ea typeface="+mn-ea"/>
                        </a:rPr>
                      </a:b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指标</a:t>
                      </a:r>
                      <a:endParaRPr lang="zh-CN" altLang="en-US" sz="900" dirty="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TY-TMS36A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TY-TMS36B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TY-TMS36C</a:t>
                      </a:r>
                      <a:endParaRPr lang="en-US" sz="900" dirty="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466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示意图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466">
                <a:tc rowSpan="11"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功能特点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污染物排放总量计算、总量充值、总量储值、总量回收等功能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支持污染物排放过程（工况）监控功能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——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支持预警、报警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支持电子化运维管理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支持排污许可证后监管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支持环境保护税的征收管理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支持在线监测设备远程诊断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具备数据有效性审核功能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支持国密算法和国际算法的数据传输加密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63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满足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T/CAEPI 3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2016《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污染物排放总量监控仪技术要求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》</a:t>
                      </a:r>
                      <a:b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</a:b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满足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HJ212-2017《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污染物在线监控（监测）系统数据传输标准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》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62466">
                <a:tc gridSpan="4"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技术指标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741791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控制器配置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寸触摸屏、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1.8GHz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主频、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2G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内存、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500G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硬盘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寸触摸屏、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1.8GHz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主频、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2G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内存、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500G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硬盘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10.4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寸电容触摸显示器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板载四核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CPU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，主频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1.99GHz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  <a:p>
                      <a:pPr algn="ctr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板载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4G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内存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950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输入输出配置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32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路全隔离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AI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输入、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路隔离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DI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输入、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路隔离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RS232/RS485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路继电器、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路以太网、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USB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（以上可扩展）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路全隔离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AI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输入、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路隔离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DI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输入、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路隔离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RS232/RS485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路继电器、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路以太网、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USB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（以上可扩展）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路隔离模拟量输入、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路隔离数字量输入、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路继电器、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RS232/RS485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接口、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RS232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接口，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路以太网、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路</a:t>
                      </a:r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USB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314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模拟量信号类型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4~20mA、0~20mA、0~1V、0~5V、0~10V、-1V~+1V、-5V~+5V、-10V~+10V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等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6314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继电器信号类型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——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——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5A/250VAC   5A/30VDC</a:t>
                      </a:r>
                      <a:endParaRPr 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314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模拟量采集精度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0.1%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0.1%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0.1%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473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模拟量</a:t>
                      </a:r>
                      <a:r>
                        <a:rPr 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AD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位数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14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位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zh-CN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14</a:t>
                      </a:r>
                      <a:r>
                        <a:rPr lang="zh-CN" altLang="en-US" sz="90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位</a:t>
                      </a:r>
                      <a:endParaRPr lang="zh-CN" altLang="en-US" sz="90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altLang="zh-CN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14</a:t>
                      </a:r>
                      <a:r>
                        <a:rPr lang="zh-CN" altLang="en-US" sz="900" dirty="0">
                          <a:solidFill>
                            <a:srgbClr val="212121"/>
                          </a:solidFill>
                          <a:latin typeface="+mn-ea"/>
                          <a:ea typeface="+mn-ea"/>
                        </a:rPr>
                        <a:t>位</a:t>
                      </a:r>
                      <a:endParaRPr lang="zh-CN" altLang="en-US" sz="900" dirty="0">
                        <a:latin typeface="+mn-ea"/>
                        <a:ea typeface="+mn-ea"/>
                      </a:endParaRPr>
                    </a:p>
                    <a:p>
                      <a:pPr algn="l" latinLnBrk="0"/>
                      <a:r>
                        <a:rPr lang="zh-CN" altLang="en-US" sz="900" dirty="0">
                          <a:latin typeface="+mn-ea"/>
                          <a:ea typeface="+mn-ea"/>
                        </a:rPr>
                        <a:t/>
                      </a:r>
                      <a:br>
                        <a:rPr lang="zh-CN" altLang="en-US" sz="900" dirty="0">
                          <a:latin typeface="+mn-ea"/>
                          <a:ea typeface="+mn-ea"/>
                        </a:rPr>
                      </a:br>
                      <a:endParaRPr lang="zh-CN" altLang="en-US" sz="900" dirty="0">
                        <a:latin typeface="+mn-ea"/>
                        <a:ea typeface="+mn-ea"/>
                      </a:endParaRPr>
                    </a:p>
                  </a:txBody>
                  <a:tcPr marL="7557" marR="7557" marT="7557" marB="755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69" name="AutoShape 1" descr=" "/>
          <p:cNvSpPr>
            <a:spLocks noChangeAspect="1" noChangeArrowheads="1"/>
          </p:cNvSpPr>
          <p:nvPr/>
        </p:nvSpPr>
        <p:spPr bwMode="auto">
          <a:xfrm>
            <a:off x="0" y="0"/>
            <a:ext cx="666750" cy="1419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770" name="AutoShape 2" descr=" "/>
          <p:cNvSpPr>
            <a:spLocks noChangeAspect="1" noChangeArrowheads="1"/>
          </p:cNvSpPr>
          <p:nvPr/>
        </p:nvSpPr>
        <p:spPr bwMode="auto">
          <a:xfrm>
            <a:off x="0" y="0"/>
            <a:ext cx="733425" cy="1304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771" name="AutoShape 3" descr=" "/>
          <p:cNvSpPr>
            <a:spLocks noChangeAspect="1" noChangeArrowheads="1"/>
          </p:cNvSpPr>
          <p:nvPr/>
        </p:nvSpPr>
        <p:spPr bwMode="auto">
          <a:xfrm>
            <a:off x="0" y="0"/>
            <a:ext cx="581025" cy="9048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3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352" y="3087597"/>
            <a:ext cx="1323834" cy="355656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576342" y="310460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技术参数</a:t>
            </a:r>
            <a:endParaRPr lang="zh-CN" altLang="en-US" sz="1600" b="1" dirty="0"/>
          </a:p>
        </p:txBody>
      </p:sp>
      <p:pic>
        <p:nvPicPr>
          <p:cNvPr id="55" name="Picture 6" descr="E:\天一环保\网站\7.18\51miz-E779473-A34C0D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614" y="888029"/>
            <a:ext cx="1323834" cy="355656"/>
          </a:xfrm>
          <a:prstGeom prst="rect">
            <a:avLst/>
          </a:prstGeom>
          <a:noFill/>
        </p:spPr>
      </p:pic>
      <p:sp>
        <p:nvSpPr>
          <p:cNvPr id="56" name="TextBox 55"/>
          <p:cNvSpPr txBox="1"/>
          <p:nvPr/>
        </p:nvSpPr>
        <p:spPr>
          <a:xfrm>
            <a:off x="582604" y="905041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产品优势</a:t>
            </a:r>
            <a:endParaRPr lang="zh-CN" alt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:\xww\市场\PPT 用图片\觅知网\51miz-E649389-5B00FA17_副本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</p:spPr>
      </p:pic>
      <p:pic>
        <p:nvPicPr>
          <p:cNvPr id="17" name="图片 1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0164" y="379761"/>
            <a:ext cx="1864283" cy="53464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4421869"/>
            <a:ext cx="6858000" cy="4954144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101755" y="2743194"/>
            <a:ext cx="4756245" cy="1937982"/>
          </a:xfrm>
          <a:prstGeom prst="rect">
            <a:avLst/>
          </a:prstGeom>
          <a:solidFill>
            <a:srgbClr val="7030A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321825" y="2917295"/>
            <a:ext cx="45361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       水质自动采样器昰苏州天一信德环保科技有限公司根据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HJ/T372《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水质自动采 样器技术要求与检测方法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》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和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HJ 354-2019《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水污染源在线监测系统（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+mn-ea"/>
              </a:rPr>
              <a:t>CODCr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、 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NH3-N 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等）验收技术规范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》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中对采样器的要求，而设计的一款高科技产品。该产品 采用旋转分瓶技术和正向清洗管路技术，保证管路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100%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正向清洗，无任何死角。 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环保证书编号：</a:t>
            </a:r>
            <a:r>
              <a:rPr lang="en-US" altLang="zh-CN" sz="1200" b="1" dirty="0" smtClean="0">
                <a:solidFill>
                  <a:schemeClr val="bg1"/>
                </a:solidFill>
                <a:latin typeface="+mn-ea"/>
              </a:rPr>
              <a:t>CCAEPI-EP-2020-284</a:t>
            </a:r>
            <a:endParaRPr lang="en-US" altLang="zh-CN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36179" y="1506519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水质自动采样器</a:t>
            </a:r>
            <a:endParaRPr lang="zh-CN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2743193"/>
            <a:ext cx="1228298" cy="1936800"/>
          </a:xfrm>
          <a:prstGeom prst="rect">
            <a:avLst/>
          </a:prstGeom>
          <a:solidFill>
            <a:srgbClr val="5EC2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1228297" y="2746278"/>
            <a:ext cx="873457" cy="193680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3" descr="E:\天一环保\网站\7.18\51miz-E884579-F6998B2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298" y="7119068"/>
            <a:ext cx="5240338" cy="2786932"/>
          </a:xfrm>
          <a:prstGeom prst="rect">
            <a:avLst/>
          </a:prstGeom>
          <a:noFill/>
        </p:spPr>
      </p:pic>
      <p:pic>
        <p:nvPicPr>
          <p:cNvPr id="7" name="Picture 2" descr="F:\xww\市场\PPT 用图片\相机图片\抠图\98be18ad58bf026be516709f4fa6ea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688" y="5063312"/>
            <a:ext cx="2267624" cy="364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F:\xww\市场\PPT 用图片\相机图片\抠图\已抠图\83bc8579331f3bcb36f7c432641b43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25839" y="4735764"/>
            <a:ext cx="2518012" cy="4274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905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905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COMBINE_RELATE_SLIDE_ID" val="background20185112_1"/>
  <p:tag name="KSO_WM_TEMPLATE_CATEGORY" val="custom"/>
  <p:tag name="KSO_WM_TEMPLATE_INDEX" val="20189051"/>
  <p:tag name="KSO_WM_TEMPLATE_SUBCATEGORY" val="combine"/>
  <p:tag name="KSO_WM_TEMPLATE_THUMBS_INDEX" val="1、5、6、7、8、9、11、12"/>
</p:tagLst>
</file>

<file path=ppt/theme/theme1.xml><?xml version="1.0" encoding="utf-8"?>
<a:theme xmlns:a="http://schemas.openxmlformats.org/drawingml/2006/main" name="Office 主题​​">
  <a:themeElements>
    <a:clrScheme name="自定义 108">
      <a:dk1>
        <a:srgbClr val="000000"/>
      </a:dk1>
      <a:lt1>
        <a:srgbClr val="FFFFFF"/>
      </a:lt1>
      <a:dk2>
        <a:srgbClr val="5B9BD5"/>
      </a:dk2>
      <a:lt2>
        <a:srgbClr val="E7E6E6"/>
      </a:lt2>
      <a:accent1>
        <a:srgbClr val="4472C4"/>
      </a:accent1>
      <a:accent2>
        <a:srgbClr val="000000"/>
      </a:accent2>
      <a:accent3>
        <a:srgbClr val="FFFFFF"/>
      </a:accent3>
      <a:accent4>
        <a:srgbClr val="2E75B6"/>
      </a:accent4>
      <a:accent5>
        <a:srgbClr val="595959"/>
      </a:accent5>
      <a:accent6>
        <a:srgbClr val="2E75B6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2669</Words>
  <Application>Microsoft Office PowerPoint</Application>
  <PresentationFormat>A4 纸张(210x297 毫米)</PresentationFormat>
  <Paragraphs>423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21</cp:revision>
  <dcterms:created xsi:type="dcterms:W3CDTF">2018-03-08T08:55:00Z</dcterms:created>
  <dcterms:modified xsi:type="dcterms:W3CDTF">2020-08-17T07:06:13Z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