
<file path=[Content_Types].xml><?xml version="1.0" encoding="utf-8"?>
<Types xmlns="http://schemas.openxmlformats.org/package/2006/content-types">
  <Override PartName="/ppt/slides/slide29.xml" ContentType="application/vnd.openxmlformats-officedocument.presentationml.slide+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tags/tag89.xml" ContentType="application/vnd.openxmlformats-officedocument.presentationml.tag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49.xml" ContentType="application/vnd.openxmlformats-officedocument.presentationml.tags+xml"/>
  <Override PartName="/ppt/tags/tag78.xml" ContentType="application/vnd.openxmlformats-officedocument.presentationml.tags+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38.xml" ContentType="application/vnd.openxmlformats-officedocument.presentationml.tags+xml"/>
  <Override PartName="/ppt/tags/tag56.xml" ContentType="application/vnd.openxmlformats-officedocument.presentationml.tags+xml"/>
  <Override PartName="/ppt/tags/tag67.xml" ContentType="application/vnd.openxmlformats-officedocument.presentationml.tags+xml"/>
  <Override PartName="/ppt/tags/tag85.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45.xml" ContentType="application/vnd.openxmlformats-officedocument.presentationml.tags+xml"/>
  <Override PartName="/ppt/tags/tag63.xml" ContentType="application/vnd.openxmlformats-officedocument.presentationml.tags+xml"/>
  <Override PartName="/ppt/tags/tag74.xml" ContentType="application/vnd.openxmlformats-officedocument.presentationml.tags+xml"/>
  <Override PartName="/ppt/tags/tag92.xml" ContentType="application/vnd.openxmlformats-officedocument.presentationml.tags+xml"/>
  <Override PartName="/docProps/custom.xml" ContentType="application/vnd.openxmlformats-officedocument.custom-properties+xml"/>
  <Override PartName="/ppt/tags/tag34.xml" ContentType="application/vnd.openxmlformats-officedocument.presentationml.tags+xml"/>
  <Override PartName="/ppt/tags/tag52.xml" ContentType="application/vnd.openxmlformats-officedocument.presentationml.tags+xml"/>
  <Override PartName="/ppt/tags/tag81.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tags/tag41.xml" ContentType="application/vnd.openxmlformats-officedocument.presentationml.tags+xml"/>
  <Override PartName="/ppt/tags/tag70.xml" ContentType="application/vnd.openxmlformats-officedocument.presentationml.tags+xml"/>
  <Override PartName="/ppt/slides/slide9.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26.xml" ContentType="application/vnd.openxmlformats-officedocument.presentationml.slide+xml"/>
  <Override PartName="/ppt/presProps.xml" ContentType="application/vnd.openxmlformats-officedocument.presentationml.presProps+xml"/>
  <Override PartName="/ppt/tags/tag5.xml" ContentType="application/vnd.openxmlformats-officedocument.presentationml.tags+xml"/>
  <Override PartName="/ppt/theme/theme2.xml" ContentType="application/vnd.openxmlformats-officedocument.theme+xml"/>
  <Override PartName="/ppt/tags/tag79.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tags/tag39.xml" ContentType="application/vnd.openxmlformats-officedocument.presentationml.tags+xml"/>
  <Override PartName="/ppt/tags/tag68.xml" ContentType="application/vnd.openxmlformats-officedocument.presentationml.tags+xml"/>
  <Override PartName="/ppt/tags/tag86.xml" ContentType="application/vnd.openxmlformats-officedocument.presentationml.tags+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ppt/tags/tag19.xml" ContentType="application/vnd.openxmlformats-officedocument.presentationml.tags+xml"/>
  <Override PartName="/ppt/tags/tag28.xml" ContentType="application/vnd.openxmlformats-officedocument.presentationml.tags+xml"/>
  <Override PartName="/ppt/tags/tag37.xml" ContentType="application/vnd.openxmlformats-officedocument.presentationml.tags+xml"/>
  <Override PartName="/ppt/tags/tag48.xml" ContentType="application/vnd.openxmlformats-officedocument.presentationml.tags+xml"/>
  <Override PartName="/ppt/tags/tag57.xml" ContentType="application/vnd.openxmlformats-officedocument.presentationml.tags+xml"/>
  <Override PartName="/ppt/tags/tag66.xml" ContentType="application/vnd.openxmlformats-officedocument.presentationml.tags+xml"/>
  <Override PartName="/ppt/tags/tag75.xml" ContentType="application/vnd.openxmlformats-officedocument.presentationml.tags+xml"/>
  <Override PartName="/ppt/tags/tag84.xml" ContentType="application/vnd.openxmlformats-officedocument.presentationml.tags+xml"/>
  <Override PartName="/ppt/tags/tag95.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tags/tag17.xml" ContentType="application/vnd.openxmlformats-officedocument.presentationml.tags+xml"/>
  <Override PartName="/ppt/tags/tag26.xml" ContentType="application/vnd.openxmlformats-officedocument.presentationml.tags+xml"/>
  <Override PartName="/ppt/tags/tag35.xml" ContentType="application/vnd.openxmlformats-officedocument.presentationml.tags+xml"/>
  <Override PartName="/ppt/tags/tag46.xml" ContentType="application/vnd.openxmlformats-officedocument.presentationml.tags+xml"/>
  <Override PartName="/ppt/tags/tag55.xml" ContentType="application/vnd.openxmlformats-officedocument.presentationml.tags+xml"/>
  <Override PartName="/ppt/tags/tag64.xml" ContentType="application/vnd.openxmlformats-officedocument.presentationml.tags+xml"/>
  <Override PartName="/ppt/tags/tag73.xml" ContentType="application/vnd.openxmlformats-officedocument.presentationml.tags+xml"/>
  <Override PartName="/ppt/tags/tag82.xml" ContentType="application/vnd.openxmlformats-officedocument.presentationml.tags+xml"/>
  <Override PartName="/ppt/tags/tag93.xml" ContentType="application/vnd.openxmlformats-officedocument.presentationml.tags+xml"/>
  <Override PartName="/ppt/slideLayouts/slideLayout10.xml" ContentType="application/vnd.openxmlformats-officedocument.presentationml.slideLayout+xml"/>
  <Override PartName="/ppt/tags/tag15.xml" ContentType="application/vnd.openxmlformats-officedocument.presentationml.tags+xml"/>
  <Override PartName="/ppt/tags/tag24.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53.xml" ContentType="application/vnd.openxmlformats-officedocument.presentationml.tags+xml"/>
  <Override PartName="/ppt/tags/tag62.xml" ContentType="application/vnd.openxmlformats-officedocument.presentationml.tags+xml"/>
  <Override PartName="/ppt/tags/tag71.xml" ContentType="application/vnd.openxmlformats-officedocument.presentationml.tags+xml"/>
  <Override PartName="/ppt/tags/tag80.xml" ContentType="application/vnd.openxmlformats-officedocument.presentationml.tags+xml"/>
  <Override PartName="/ppt/tags/tag91.xml" ContentType="application/vnd.openxmlformats-officedocument.presentationml.tags+xml"/>
  <Override PartName="/ppt/tags/tag13.xml" ContentType="application/vnd.openxmlformats-officedocument.presentationml.tags+xml"/>
  <Override PartName="/ppt/tags/tag22.xml" ContentType="application/vnd.openxmlformats-officedocument.presentationml.tags+xml"/>
  <Override PartName="/ppt/tags/tag31.xml" ContentType="application/vnd.openxmlformats-officedocument.presentationml.tags+xml"/>
  <Override PartName="/ppt/tags/tag40.xml" ContentType="application/vnd.openxmlformats-officedocument.presentationml.tags+xml"/>
  <Override PartName="/ppt/tags/tag42.xml" ContentType="application/vnd.openxmlformats-officedocument.presentationml.tags+xml"/>
  <Override PartName="/ppt/tags/tag51.xml" ContentType="application/vnd.openxmlformats-officedocument.presentationml.tags+xml"/>
  <Override PartName="/ppt/tags/tag60.xml" ContentType="application/vnd.openxmlformats-officedocument.presentationml.tags+xml"/>
  <Override PartName="/ppt/slides/slide8.xml" ContentType="application/vnd.openxmlformats-officedocument.presentationml.slide+xml"/>
  <Override PartName="/ppt/handoutMasters/handoutMaster1.xml" ContentType="application/vnd.openxmlformats-officedocument.presentationml.handoutMaster+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ags/tag2.xml" ContentType="application/vnd.openxmlformats-officedocument.presentationml.tags+xml"/>
  <Override PartName="/ppt/tags/tag58.xml" ContentType="application/vnd.openxmlformats-officedocument.presentationml.tags+xml"/>
  <Override PartName="/ppt/tags/tag69.xml" ContentType="application/vnd.openxmlformats-officedocument.presentationml.tags+xml"/>
  <Override PartName="/ppt/tags/tag87.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tags/tag29.xml" ContentType="application/vnd.openxmlformats-officedocument.presentationml.tags+xml"/>
  <Override PartName="/ppt/tags/tag47.xml" ContentType="application/vnd.openxmlformats-officedocument.presentationml.tags+xml"/>
  <Override PartName="/ppt/tags/tag76.xml" ContentType="application/vnd.openxmlformats-officedocument.presentationml.tags+xml"/>
  <Override PartName="/ppt/tags/tag94.xml" ContentType="application/vnd.openxmlformats-officedocument.presentationml.tags+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tags/tag36.xml" ContentType="application/vnd.openxmlformats-officedocument.presentationml.tags+xml"/>
  <Override PartName="/ppt/tags/tag54.xml" ContentType="application/vnd.openxmlformats-officedocument.presentationml.tags+xml"/>
  <Override PartName="/ppt/tags/tag65.xml" ContentType="application/vnd.openxmlformats-officedocument.presentationml.tags+xml"/>
  <Override PartName="/ppt/tags/tag83.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43.xml" ContentType="application/vnd.openxmlformats-officedocument.presentationml.tags+xml"/>
  <Override PartName="/ppt/tags/tag61.xml" ContentType="application/vnd.openxmlformats-officedocument.presentationml.tags+xml"/>
  <Override PartName="/ppt/tags/tag72.xml" ContentType="application/vnd.openxmlformats-officedocument.presentationml.tags+xml"/>
  <Override PartName="/ppt/tags/tag90.xml" ContentType="application/vnd.openxmlformats-officedocument.presentationml.tags+xml"/>
  <Override PartName="/ppt/tags/tag32.xml" ContentType="application/vnd.openxmlformats-officedocument.presentationml.tags+xml"/>
  <Override PartName="/ppt/tags/tag50.xml" ContentType="application/vnd.openxmlformats-officedocument.presentationml.tags+xml"/>
  <Override PartName="/ppt/slides/slide7.xml" ContentType="application/vnd.openxmlformats-officedocument.presentationml.slide+xml"/>
  <Override PartName="/ppt/slideLayouts/slideLayout9.xml" ContentType="application/vnd.openxmlformats-officedocument.presentationml.slideLayout+xml"/>
  <Override PartName="/ppt/tags/tag10.xml" ContentType="application/vnd.openxmlformats-officedocument.presentationml.tags+xml"/>
  <Override PartName="/ppt/tags/tag21.xml" ContentType="application/vnd.openxmlformats-officedocument.presentationml.tags+xml"/>
  <Override PartName="/ppt/slides/slide28.xml" ContentType="application/vnd.openxmlformats-officedocument.presentationml.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tags/tag3.xml" ContentType="application/vnd.openxmlformats-officedocument.presentationml.tags+xml"/>
  <Override PartName="/ppt/tags/tag59.xml" ContentType="application/vnd.openxmlformats-officedocument.presentationml.tags+xml"/>
  <Default Extension="jpeg" ContentType="image/jpeg"/>
  <Override PartName="/ppt/tags/tag77.xml" ContentType="application/vnd.openxmlformats-officedocument.presentationml.tags+xml"/>
  <Override PartName="/ppt/tags/tag88.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bookmarkIdSeed="13">
  <p:sldMasterIdLst>
    <p:sldMasterId id="2147483648" r:id="rId1"/>
  </p:sldMasterIdLst>
  <p:notesMasterIdLst>
    <p:notesMasterId r:id="rId35"/>
  </p:notesMasterIdLst>
  <p:handoutMasterIdLst>
    <p:handoutMasterId r:id="rId36"/>
  </p:handoutMasterIdLst>
  <p:sldIdLst>
    <p:sldId id="259" r:id="rId2"/>
    <p:sldId id="260" r:id="rId3"/>
    <p:sldId id="261" r:id="rId4"/>
    <p:sldId id="279" r:id="rId5"/>
    <p:sldId id="320" r:id="rId6"/>
    <p:sldId id="263" r:id="rId7"/>
    <p:sldId id="264" r:id="rId8"/>
    <p:sldId id="271" r:id="rId9"/>
    <p:sldId id="272" r:id="rId10"/>
    <p:sldId id="267" r:id="rId11"/>
    <p:sldId id="297" r:id="rId12"/>
    <p:sldId id="273" r:id="rId13"/>
    <p:sldId id="274" r:id="rId14"/>
    <p:sldId id="275" r:id="rId15"/>
    <p:sldId id="310" r:id="rId16"/>
    <p:sldId id="276" r:id="rId17"/>
    <p:sldId id="277" r:id="rId18"/>
    <p:sldId id="305" r:id="rId19"/>
    <p:sldId id="311" r:id="rId20"/>
    <p:sldId id="312" r:id="rId21"/>
    <p:sldId id="313" r:id="rId22"/>
    <p:sldId id="321" r:id="rId23"/>
    <p:sldId id="314" r:id="rId24"/>
    <p:sldId id="315" r:id="rId25"/>
    <p:sldId id="316" r:id="rId26"/>
    <p:sldId id="306" r:id="rId27"/>
    <p:sldId id="307" r:id="rId28"/>
    <p:sldId id="317" r:id="rId29"/>
    <p:sldId id="318" r:id="rId30"/>
    <p:sldId id="322" r:id="rId31"/>
    <p:sldId id="323" r:id="rId32"/>
    <p:sldId id="324" r:id="rId33"/>
    <p:sldId id="278" r:id="rId34"/>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F0F0"/>
    <a:srgbClr val="FFFFFF"/>
    <a:srgbClr val="C366CA"/>
    <a:srgbClr val="AC1435"/>
    <a:srgbClr val="4472C4"/>
    <a:srgbClr val="45B664"/>
    <a:srgbClr val="70AD47"/>
    <a:srgbClr val="43BEB9"/>
    <a:srgbClr val="72B648"/>
    <a:srgbClr val="DCDCDC"/>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3778" autoAdjust="0"/>
    <p:restoredTop sz="94660"/>
  </p:normalViewPr>
  <p:slideViewPr>
    <p:cSldViewPr snapToGrid="0">
      <p:cViewPr varScale="1">
        <p:scale>
          <a:sx n="110" d="100"/>
          <a:sy n="110" d="100"/>
        </p:scale>
        <p:origin x="-582" y="-90"/>
      </p:cViewPr>
      <p:guideLst>
        <p:guide orient="horz" pos="2153"/>
        <p:guide pos="3922"/>
      </p:guideLst>
    </p:cSldViewPr>
  </p:slideViewPr>
  <p:notesTextViewPr>
    <p:cViewPr>
      <p:scale>
        <a:sx n="3" d="2"/>
        <a:sy n="3" d="2"/>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微软雅黑" panose="020B0503020204020204" charset="-122"/>
              <a:ea typeface="微软雅黑" panose="020B0503020204020204"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微软雅黑" panose="020B0503020204020204" charset="-122"/>
                <a:ea typeface="微软雅黑" panose="020B0503020204020204" charset="-122"/>
              </a:rPr>
              <a:pPr/>
              <a:t>2020/8/19</a:t>
            </a:fld>
            <a:endParaRPr lang="zh-CN" altLang="en-US" smtClean="0">
              <a:latin typeface="微软雅黑" panose="020B0503020204020204" charset="-122"/>
              <a:ea typeface="微软雅黑" panose="020B0503020204020204"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微软雅黑" panose="020B0503020204020204" charset="-122"/>
              <a:ea typeface="微软雅黑" panose="020B0503020204020204"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微软雅黑" panose="020B0503020204020204" charset="-122"/>
                <a:ea typeface="微软雅黑" panose="020B0503020204020204" charset="-122"/>
              </a:rPr>
              <a:pPr/>
              <a:t>‹#›</a:t>
            </a:fld>
            <a:endParaRPr lang="zh-CN" altLang="en-US" smtClean="0">
              <a:latin typeface="微软雅黑" panose="020B0503020204020204" charset="-122"/>
              <a:ea typeface="微软雅黑" panose="020B0503020204020204"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微软雅黑" panose="020B0503020204020204" charset="-122"/>
                <a:ea typeface="微软雅黑" panose="020B0503020204020204"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微软雅黑" panose="020B0503020204020204" charset="-122"/>
                <a:ea typeface="微软雅黑" panose="020B0503020204020204" charset="-122"/>
              </a:defRPr>
            </a:lvl1pPr>
          </a:lstStyle>
          <a:p>
            <a:fld id="{1AC49D05-6128-4D0D-A32A-06A5E73B386C}" type="datetimeFigureOut">
              <a:rPr lang="zh-CN" altLang="en-US" smtClean="0"/>
              <a:pPr/>
              <a:t>2020/8/19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微软雅黑" panose="020B0503020204020204" charset="-122"/>
                <a:ea typeface="微软雅黑" panose="020B0503020204020204"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微软雅黑" panose="020B0503020204020204" charset="-122"/>
                <a:ea typeface="微软雅黑" panose="020B0503020204020204" charset="-122"/>
              </a:defRPr>
            </a:lvl1pPr>
          </a:lstStyle>
          <a:p>
            <a:fld id="{5849F42C-2DAE-424C-A4B8-3140182C3E9F}"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600" kern="1200">
        <a:solidFill>
          <a:schemeClr val="tx1"/>
        </a:solidFill>
        <a:latin typeface="微软雅黑" panose="020B0503020204020204" charset="-122"/>
        <a:ea typeface="微软雅黑" panose="020B0503020204020204" charset="-122"/>
        <a:cs typeface="+mn-cs"/>
      </a:defRPr>
    </a:lvl1pPr>
    <a:lvl2pPr marL="4572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2pPr>
    <a:lvl3pPr marL="9144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3pPr>
    <a:lvl4pPr marL="13716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4pPr>
    <a:lvl5pPr marL="18288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1.xml"/><Relationship Id="rId5" Type="http://schemas.openxmlformats.org/officeDocument/2006/relationships/tags" Target="../tags/tag11.xml"/><Relationship Id="rId4" Type="http://schemas.openxmlformats.org/officeDocument/2006/relationships/tags" Target="../tags/tag10.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1.xml"/><Relationship Id="rId4" Type="http://schemas.openxmlformats.org/officeDocument/2006/relationships/tags" Target="../tags/tag57.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5" Type="http://schemas.openxmlformats.org/officeDocument/2006/relationships/slideMaster" Target="../slideMasters/slideMaster1.xml"/><Relationship Id="rId4" Type="http://schemas.openxmlformats.org/officeDocument/2006/relationships/tags" Target="../tags/tag6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1.xml"/><Relationship Id="rId5" Type="http://schemas.openxmlformats.org/officeDocument/2006/relationships/tags" Target="../tags/tag16.xml"/><Relationship Id="rId4" Type="http://schemas.openxmlformats.org/officeDocument/2006/relationships/tags" Target="../tags/tag15.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1.xml"/><Relationship Id="rId5" Type="http://schemas.openxmlformats.org/officeDocument/2006/relationships/tags" Target="../tags/tag21.xml"/><Relationship Id="rId4" Type="http://schemas.openxmlformats.org/officeDocument/2006/relationships/tags" Target="../tags/tag20.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1.xml"/><Relationship Id="rId4" Type="http://schemas.openxmlformats.org/officeDocument/2006/relationships/tags" Target="../tags/tag39.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1.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1.xml"/><Relationship Id="rId5" Type="http://schemas.openxmlformats.org/officeDocument/2006/relationships/tags" Target="../tags/tag53.xml"/><Relationship Id="rId4" Type="http://schemas.openxmlformats.org/officeDocument/2006/relationships/tags" Target="../tags/tag5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669884" y="2588282"/>
            <a:ext cx="10852236" cy="899167"/>
          </a:xfrm>
        </p:spPr>
        <p:txBody>
          <a:bodyPr lIns="101600" tIns="38100" rIns="25400" bIns="38100" anchor="t" anchorCtr="0">
            <a:noAutofit/>
          </a:bodyPr>
          <a:lstStyle>
            <a:lvl1pPr algn="ctr">
              <a:defRPr sz="5400" b="0" spc="600">
                <a:effectLst>
                  <a:outerShdw blurRad="38100" dist="38100" dir="2700000" algn="tl">
                    <a:srgbClr val="000000">
                      <a:alpha val="43137"/>
                    </a:srgbClr>
                  </a:outerShdw>
                </a:effectLst>
              </a:defRPr>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669884" y="3566160"/>
            <a:ext cx="10852236" cy="950984"/>
          </a:xfrm>
        </p:spPr>
        <p:txBody>
          <a:bodyPr lIns="101600" tIns="38100" rIns="76200" bIns="38100">
            <a:noAutofit/>
          </a:bodyPr>
          <a:lstStyle>
            <a:lvl1pPr marL="0" indent="0" algn="ctr" eaLnBrk="1" fontAlgn="auto" latinLnBrk="0" hangingPunct="1">
              <a:lnSpc>
                <a:spcPct val="100000"/>
              </a:lnSpc>
              <a:buNone/>
              <a:defRPr sz="2400" u="none" strike="noStrike" kern="1200" cap="none" spc="200" normalizeH="0" baseline="0">
                <a:solidFill>
                  <a:schemeClr val="tx1"/>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pPr/>
              <a:t>2020/8/19</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pPr/>
              <a:t>‹#›</a:t>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pPr/>
              <a:t>2020/8/19</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pPr/>
              <a:t>‹#›</a:t>
            </a:fld>
            <a:endParaRPr lang="zh-CN" altLang="en-US"/>
          </a:p>
        </p:txBody>
      </p:sp>
      <p:sp>
        <p:nvSpPr>
          <p:cNvPr id="7" name="内容占位符 6"/>
          <p:cNvSpPr>
            <a:spLocks noGrp="1"/>
          </p:cNvSpPr>
          <p:nvPr>
            <p:ph sz="quarter" idx="13"/>
            <p:custDataLst>
              <p:tags r:id="rId4"/>
            </p:custDataLst>
          </p:nvPr>
        </p:nvSpPr>
        <p:spPr>
          <a:xfrm>
            <a:off x="669932" y="952508"/>
            <a:ext cx="10852236" cy="504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pPr/>
              <a:t>2020/8/19</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pPr/>
              <a:t>‹#›</a:t>
            </a:fld>
            <a:endParaRPr lang="zh-CN" altLang="en-US"/>
          </a:p>
        </p:txBody>
      </p:sp>
      <p:sp>
        <p:nvSpPr>
          <p:cNvPr id="2" name="标题 1"/>
          <p:cNvSpPr>
            <a:spLocks noGrp="1"/>
          </p:cNvSpPr>
          <p:nvPr>
            <p:ph type="title" hasCustomPrompt="1"/>
            <p:custDataLst>
              <p:tags r:id="rId4"/>
            </p:custDataLst>
          </p:nvPr>
        </p:nvSpPr>
        <p:spPr>
          <a:xfrm>
            <a:off x="669884" y="2588282"/>
            <a:ext cx="10852236" cy="899167"/>
          </a:xfrm>
        </p:spPr>
        <p:txBody>
          <a:bodyPr vert="horz" lIns="101600" tIns="38100" rIns="25400" bIns="38100" rtlCol="0" anchor="t" anchorCtr="0">
            <a:noAutofit/>
          </a:bodyPr>
          <a:lstStyle>
            <a:lvl1pPr marL="0" marR="0" algn="ctr" defTabSz="914400" rtl="0" eaLnBrk="1" fontAlgn="auto" latinLnBrk="0" hangingPunct="1">
              <a:lnSpc>
                <a:spcPct val="100000"/>
              </a:lnSpc>
              <a:buNone/>
              <a:defRPr kumimoji="0" lang="zh-CN" altLang="en-US" sz="5400" b="0" i="0" u="none" strike="noStrike" kern="1200" cap="none" spc="600" normalizeH="0" baseline="0" noProof="1" dirty="0">
                <a:solidFill>
                  <a:schemeClr val="tx1"/>
                </a:solidFill>
                <a:effectLst>
                  <a:outerShdw blurRad="38100" dist="38100" dir="2700000" algn="tl">
                    <a:srgbClr val="000000">
                      <a:alpha val="43137"/>
                    </a:srgbClr>
                  </a:outerShdw>
                </a:effectLst>
                <a:uFillTx/>
                <a:latin typeface="+mj-lt"/>
                <a:ea typeface="+mj-ea"/>
                <a:cs typeface="+mj-cs"/>
                <a:sym typeface="+mn-ea"/>
              </a:defRPr>
            </a:lvl1pPr>
          </a:lstStyle>
          <a:p>
            <a:pPr lvl="0"/>
            <a:r>
              <a:rPr>
                <a:sym typeface="+mn-ea"/>
              </a:rPr>
              <a:t>单击此处编辑标题</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4" y="432000"/>
            <a:ext cx="10852236" cy="64800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69884" y="1296001"/>
            <a:ext cx="10852236" cy="5041355"/>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pPr/>
              <a:t>2020/8/19</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932" y="3808730"/>
            <a:ext cx="10852236" cy="624845"/>
          </a:xfrm>
        </p:spPr>
        <p:txBody>
          <a:bodyPr lIns="101600" tIns="38100" rIns="63500" bIns="38100" anchor="t" anchorCtr="0">
            <a:noAutofit/>
          </a:bodyPr>
          <a:lstStyle>
            <a:lvl1pPr>
              <a:defRPr sz="3600" b="0" u="none" strike="noStrike" kern="1200" cap="none" spc="300" normalizeH="0">
                <a:solidFill>
                  <a:schemeClr val="tx1"/>
                </a:solidFill>
                <a:effectLst>
                  <a:outerShdw blurRad="38100" dist="38100" dir="2700000" algn="tl">
                    <a:srgbClr val="000000">
                      <a:alpha val="43137"/>
                    </a:srgbClr>
                  </a:outerShdw>
                </a:effectLst>
                <a:uFillTx/>
              </a:defRPr>
            </a:lvl1pPr>
          </a:lstStyle>
          <a:p>
            <a:r>
              <a:rPr lang="zh-CN" altLang="en-US" dirty="0"/>
              <a:t>单击此处编辑母版标题样式</a:t>
            </a:r>
          </a:p>
        </p:txBody>
      </p:sp>
      <p:sp>
        <p:nvSpPr>
          <p:cNvPr id="3" name="文本占位符 2"/>
          <p:cNvSpPr>
            <a:spLocks noGrp="1"/>
          </p:cNvSpPr>
          <p:nvPr>
            <p:ph type="body" idx="1"/>
            <p:custDataLst>
              <p:tags r:id="rId2"/>
            </p:custDataLst>
          </p:nvPr>
        </p:nvSpPr>
        <p:spPr>
          <a:xfrm>
            <a:off x="669926" y="4511675"/>
            <a:ext cx="10852236" cy="1077985"/>
          </a:xfrm>
        </p:spPr>
        <p:txBody>
          <a:bodyPr lIns="101600" tIns="38100" rIns="76200" bIns="38100">
            <a:noAutofit/>
          </a:bodyPr>
          <a:lstStyle>
            <a:lvl1pPr marL="0" indent="0" eaLnBrk="1" fontAlgn="auto" latinLnBrk="0" hangingPunct="1">
              <a:buNone/>
              <a:defRPr kumimoji="0" lang="zh-CN" altLang="en-US" sz="1600" b="0" i="0" u="none" strike="noStrike" kern="1200" cap="none" spc="150" normalizeH="0" baseline="0" noProof="1">
                <a:solidFill>
                  <a:schemeClr val="tx1"/>
                </a:solidFill>
                <a:uFillTx/>
                <a:latin typeface="+mn-lt"/>
                <a:ea typeface="+mn-ea"/>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pPr/>
              <a:t>2020/8/19</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4" y="432000"/>
            <a:ext cx="10852236"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69929" y="1296000"/>
            <a:ext cx="5283243" cy="504000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238876" y="1296000"/>
            <a:ext cx="5283243" cy="5040000"/>
          </a:xfrm>
        </p:spPr>
        <p:txBody>
          <a:bodyPr>
            <a:noAutofit/>
          </a:bodyPr>
          <a:lstStyle>
            <a:lvl1pPr>
              <a:defRPr sz="1600">
                <a:solidFill>
                  <a:schemeClr val="tx1">
                    <a:lumMod val="75000"/>
                    <a:lumOff val="25000"/>
                  </a:schemeClr>
                </a:solidFill>
              </a:defRPr>
            </a:lvl1pPr>
            <a:lvl2pPr>
              <a:defRPr sz="1600">
                <a:solidFill>
                  <a:schemeClr val="tx1">
                    <a:lumMod val="75000"/>
                    <a:lumOff val="25000"/>
                  </a:schemeClr>
                </a:solidFill>
              </a:defRPr>
            </a:lvl2pPr>
            <a:lvl3pPr>
              <a:defRPr sz="16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pPr/>
              <a:t>2020/8/19</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4" y="432000"/>
            <a:ext cx="10852236"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69929" y="1296001"/>
            <a:ext cx="5283243"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1" u="none" strike="noStrike" kern="1200" cap="none" spc="200" normalizeH="0" baseline="0">
                <a:solidFill>
                  <a:schemeClr val="tx1"/>
                </a:solidFill>
                <a:uFillTx/>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69925" y="1789043"/>
            <a:ext cx="5283200" cy="4552234"/>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49" y="1296001"/>
            <a:ext cx="5283243"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1" i="0" u="none" strike="noStrike" kern="1200" cap="none" spc="200" normalizeH="0" baseline="0" noProof="1" dirty="0">
                <a:solidFill>
                  <a:schemeClr val="tx1"/>
                </a:solidFill>
                <a:uFillTx/>
                <a:latin typeface="+mn-lt"/>
                <a:ea typeface="+mn-ea"/>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49" y="1789043"/>
            <a:ext cx="5283243" cy="4552234"/>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pPr/>
              <a:t>2020/8/19</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pPr/>
              <a:t>2020/8/19</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pPr/>
              <a:t>2020/8/19</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69929" y="1296000"/>
            <a:ext cx="5283243" cy="5040000"/>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2"/>
            </p:custDataLst>
          </p:nvPr>
        </p:nvSpPr>
        <p:spPr>
          <a:xfrm>
            <a:off x="6238924" y="1296000"/>
            <a:ext cx="5283243" cy="50400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stStyle>
          <a:p>
            <a:pPr lvl="0"/>
            <a:r>
              <a:rPr>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pPr/>
              <a:t>2020/8/19</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pPr/>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1"/>
            </p:custDataLst>
          </p:nvPr>
        </p:nvSpPr>
        <p:spPr>
          <a:xfrm>
            <a:off x="10571135" y="952509"/>
            <a:ext cx="950985"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p>
        </p:txBody>
      </p:sp>
      <p:sp>
        <p:nvSpPr>
          <p:cNvPr id="3" name="竖排文字占位符 2"/>
          <p:cNvSpPr>
            <a:spLocks noGrp="1"/>
          </p:cNvSpPr>
          <p:nvPr>
            <p:ph type="body" orient="vert" idx="1"/>
            <p:custDataLst>
              <p:tags r:id="rId2"/>
            </p:custDataLst>
          </p:nvPr>
        </p:nvSpPr>
        <p:spPr>
          <a:xfrm>
            <a:off x="669926" y="952501"/>
            <a:ext cx="9828101" cy="5388907"/>
          </a:xfrm>
        </p:spPr>
        <p:txBody>
          <a:bodyPr vert="eaVert"/>
          <a:lstStyle>
            <a:lvl1pPr indent="0" eaLnBrk="1" fontAlgn="auto" latinLnBrk="0" hangingPunct="1">
              <a:defRPr>
                <a:solidFill>
                  <a:schemeClr val="tx1">
                    <a:lumMod val="75000"/>
                    <a:lumOff val="25000"/>
                  </a:schemeClr>
                </a:solidFill>
              </a:defRPr>
            </a:lvl1pPr>
            <a:lvl2pPr indent="0" eaLnBrk="1" fontAlgn="auto" latinLnBrk="0" hangingPunct="1">
              <a:defRPr>
                <a:solidFill>
                  <a:schemeClr val="tx1">
                    <a:lumMod val="75000"/>
                    <a:lumOff val="25000"/>
                  </a:schemeClr>
                </a:solidFill>
              </a:defRPr>
            </a:lvl2pPr>
            <a:lvl3pPr indent="0" eaLnBrk="1" fontAlgn="auto" latinLnBrk="0" hangingPunct="1">
              <a:defRPr>
                <a:solidFill>
                  <a:schemeClr val="tx1">
                    <a:lumMod val="75000"/>
                    <a:lumOff val="25000"/>
                  </a:schemeClr>
                </a:solidFill>
              </a:defRPr>
            </a:lvl3pPr>
            <a:lvl4pPr indent="0" eaLnBrk="1" fontAlgn="auto" latinLnBrk="0" hangingPunct="1">
              <a:defRPr>
                <a:solidFill>
                  <a:schemeClr val="tx1">
                    <a:lumMod val="75000"/>
                    <a:lumOff val="25000"/>
                  </a:schemeClr>
                </a:solidFill>
              </a:defRPr>
            </a:lvl4pPr>
            <a:lvl5pPr indent="0" eaLnBrk="1" fontAlgn="auto" latinLnBrk="0" hangingPunct="1">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pPr/>
              <a:t>2020/8/19</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l="-25000" r="-25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3"/>
            </p:custDataLst>
          </p:nvPr>
        </p:nvSpPr>
        <p:spPr>
          <a:xfrm>
            <a:off x="669884" y="432000"/>
            <a:ext cx="10852236" cy="648000"/>
          </a:xfrm>
          <a:prstGeom prst="rect">
            <a:avLst/>
          </a:prstGeom>
        </p:spPr>
        <p:txBody>
          <a:bodyPr vert="horz" lIns="101600" tIns="38100" rIns="76200" bIns="38100" rtlCol="0" anchor="ctr" anchorCtr="0">
            <a:noAutofit/>
          </a:bodyPr>
          <a:lstStyle/>
          <a:p>
            <a:r>
              <a:rPr lang="zh-CN" altLang="en-US" dirty="0"/>
              <a:t>单击此处编辑母版标题样式</a:t>
            </a:r>
          </a:p>
        </p:txBody>
      </p:sp>
      <p:sp>
        <p:nvSpPr>
          <p:cNvPr id="3" name="文本占位符 2"/>
          <p:cNvSpPr>
            <a:spLocks noGrp="1"/>
          </p:cNvSpPr>
          <p:nvPr>
            <p:ph type="body" idx="1"/>
            <p:custDataLst>
              <p:tags r:id="rId14"/>
            </p:custDataLst>
          </p:nvPr>
        </p:nvSpPr>
        <p:spPr>
          <a:xfrm>
            <a:off x="669884" y="1296000"/>
            <a:ext cx="10852236" cy="5040000"/>
          </a:xfrm>
          <a:prstGeom prst="rect">
            <a:avLst/>
          </a:prstGeom>
        </p:spPr>
        <p:txBody>
          <a:bodyPr vert="horz" lIns="101600" tIns="0" rIns="82550" bIns="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5"/>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pPr/>
              <a:t>2020/8/19</a:t>
            </a:fld>
            <a:endParaRPr lang="zh-CN" altLang="en-US"/>
          </a:p>
        </p:txBody>
      </p:sp>
      <p:sp>
        <p:nvSpPr>
          <p:cNvPr id="5" name="页脚占位符 4"/>
          <p:cNvSpPr>
            <a:spLocks noGrp="1"/>
          </p:cNvSpPr>
          <p:nvPr>
            <p:ph type="ftr" sz="quarter" idx="3"/>
            <p:custDataLst>
              <p:tags r:id="rId16"/>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7"/>
            </p:custDataLst>
          </p:nvPr>
        </p:nvSpPr>
        <p:spPr>
          <a:xfrm>
            <a:off x="8610601"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pPr/>
              <a:t>‹#›</a:t>
            </a:fld>
            <a:endParaRPr lang="zh-CN" altLang="en-US" dirty="0"/>
          </a:p>
        </p:txBody>
      </p:sp>
      <p:sp>
        <p:nvSpPr>
          <p:cNvPr id="7" name="KSO_TEMPLATE" hidden="1"/>
          <p:cNvSpPr/>
          <p:nvPr>
            <p:custDataLst>
              <p:tags r:id="rId18"/>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2800" b="1" u="none" strike="noStrike" kern="1200" cap="none" spc="200" normalizeH="0">
          <a:solidFill>
            <a:schemeClr val="tx1"/>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mn-lt"/>
          <a:ea typeface="+mn-ea"/>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slideLayout" Target="../slideLayouts/slideLayout7.xml"/><Relationship Id="rId7" Type="http://schemas.openxmlformats.org/officeDocument/2006/relationships/image" Target="../media/image5.jpeg"/><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jpeg"/><Relationship Id="rId10" Type="http://schemas.openxmlformats.org/officeDocument/2006/relationships/image" Target="../media/image8.jpeg"/><Relationship Id="rId4" Type="http://schemas.openxmlformats.org/officeDocument/2006/relationships/image" Target="../media/image2.jpe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7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73.xml"/><Relationship Id="rId4" Type="http://schemas.openxmlformats.org/officeDocument/2006/relationships/image" Target="../media/image59.jpeg"/></Relationships>
</file>

<file path=ppt/slides/_rels/slide12.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image" Target="../media/image7.png"/><Relationship Id="rId7" Type="http://schemas.openxmlformats.org/officeDocument/2006/relationships/image" Target="../media/image63.jpeg"/><Relationship Id="rId12" Type="http://schemas.openxmlformats.org/officeDocument/2006/relationships/image" Target="../media/image68.jpeg"/><Relationship Id="rId2" Type="http://schemas.openxmlformats.org/officeDocument/2006/relationships/slideLayout" Target="../slideLayouts/slideLayout7.xml"/><Relationship Id="rId1" Type="http://schemas.openxmlformats.org/officeDocument/2006/relationships/tags" Target="../tags/tag74.xml"/><Relationship Id="rId6" Type="http://schemas.openxmlformats.org/officeDocument/2006/relationships/image" Target="../media/image62.jpeg"/><Relationship Id="rId11" Type="http://schemas.openxmlformats.org/officeDocument/2006/relationships/image" Target="../media/image67.jpeg"/><Relationship Id="rId5" Type="http://schemas.openxmlformats.org/officeDocument/2006/relationships/image" Target="../media/image61.jpeg"/><Relationship Id="rId10" Type="http://schemas.openxmlformats.org/officeDocument/2006/relationships/image" Target="../media/image66.jpeg"/><Relationship Id="rId4" Type="http://schemas.openxmlformats.org/officeDocument/2006/relationships/image" Target="../media/image60.jpeg"/><Relationship Id="rId9" Type="http://schemas.openxmlformats.org/officeDocument/2006/relationships/image" Target="../media/image65.jpeg"/></Relationships>
</file>

<file path=ppt/slides/_rels/slide13.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7.png"/><Relationship Id="rId7" Type="http://schemas.openxmlformats.org/officeDocument/2006/relationships/image" Target="../media/image72.jpeg"/><Relationship Id="rId2" Type="http://schemas.openxmlformats.org/officeDocument/2006/relationships/slideLayout" Target="../slideLayouts/slideLayout7.xml"/><Relationship Id="rId1" Type="http://schemas.openxmlformats.org/officeDocument/2006/relationships/tags" Target="../tags/tag75.xml"/><Relationship Id="rId6" Type="http://schemas.openxmlformats.org/officeDocument/2006/relationships/image" Target="../media/image71.jpeg"/><Relationship Id="rId5" Type="http://schemas.openxmlformats.org/officeDocument/2006/relationships/image" Target="../media/image70.png"/><Relationship Id="rId4" Type="http://schemas.openxmlformats.org/officeDocument/2006/relationships/image" Target="../media/image69.jpeg"/></Relationships>
</file>

<file path=ppt/slides/_rels/slide14.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7.png"/><Relationship Id="rId7" Type="http://schemas.openxmlformats.org/officeDocument/2006/relationships/image" Target="../media/image72.jpeg"/><Relationship Id="rId2" Type="http://schemas.openxmlformats.org/officeDocument/2006/relationships/slideLayout" Target="../slideLayouts/slideLayout7.xml"/><Relationship Id="rId1" Type="http://schemas.openxmlformats.org/officeDocument/2006/relationships/tags" Target="../tags/tag76.xml"/><Relationship Id="rId6" Type="http://schemas.openxmlformats.org/officeDocument/2006/relationships/image" Target="../media/image71.jpeg"/><Relationship Id="rId5" Type="http://schemas.openxmlformats.org/officeDocument/2006/relationships/image" Target="../media/image70.png"/><Relationship Id="rId4" Type="http://schemas.openxmlformats.org/officeDocument/2006/relationships/image" Target="../media/image74.jpeg"/></Relationships>
</file>

<file path=ppt/slides/_rels/slide15.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image" Target="../media/image7.png"/><Relationship Id="rId7" Type="http://schemas.openxmlformats.org/officeDocument/2006/relationships/image" Target="../media/image73.png"/><Relationship Id="rId2" Type="http://schemas.openxmlformats.org/officeDocument/2006/relationships/slideLayout" Target="../slideLayouts/slideLayout7.xml"/><Relationship Id="rId1" Type="http://schemas.openxmlformats.org/officeDocument/2006/relationships/tags" Target="../tags/tag77.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70.png"/><Relationship Id="rId9" Type="http://schemas.openxmlformats.org/officeDocument/2006/relationships/image" Target="../media/image76.png"/></Relationships>
</file>

<file path=ppt/slides/_rels/slide16.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7.png"/><Relationship Id="rId7" Type="http://schemas.openxmlformats.org/officeDocument/2006/relationships/image" Target="../media/image72.jpeg"/><Relationship Id="rId2" Type="http://schemas.openxmlformats.org/officeDocument/2006/relationships/slideLayout" Target="../slideLayouts/slideLayout7.xml"/><Relationship Id="rId1" Type="http://schemas.openxmlformats.org/officeDocument/2006/relationships/tags" Target="../tags/tag78.xml"/><Relationship Id="rId6" Type="http://schemas.openxmlformats.org/officeDocument/2006/relationships/image" Target="../media/image71.jpeg"/><Relationship Id="rId5" Type="http://schemas.openxmlformats.org/officeDocument/2006/relationships/image" Target="../media/image70.png"/><Relationship Id="rId4" Type="http://schemas.openxmlformats.org/officeDocument/2006/relationships/image" Target="../media/image77.jpeg"/></Relationships>
</file>

<file path=ppt/slides/_rels/slide17.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7.png"/><Relationship Id="rId7" Type="http://schemas.openxmlformats.org/officeDocument/2006/relationships/image" Target="../media/image72.jpeg"/><Relationship Id="rId2" Type="http://schemas.openxmlformats.org/officeDocument/2006/relationships/slideLayout" Target="../slideLayouts/slideLayout7.xml"/><Relationship Id="rId1" Type="http://schemas.openxmlformats.org/officeDocument/2006/relationships/tags" Target="../tags/tag79.xml"/><Relationship Id="rId6" Type="http://schemas.openxmlformats.org/officeDocument/2006/relationships/image" Target="../media/image79.jpeg"/><Relationship Id="rId5" Type="http://schemas.openxmlformats.org/officeDocument/2006/relationships/image" Target="../media/image70.png"/><Relationship Id="rId4" Type="http://schemas.openxmlformats.org/officeDocument/2006/relationships/image" Target="../media/image78.jpe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8.jpeg"/><Relationship Id="rId2" Type="http://schemas.openxmlformats.org/officeDocument/2006/relationships/slideLayout" Target="../slideLayouts/slideLayout7.xml"/><Relationship Id="rId1" Type="http://schemas.openxmlformats.org/officeDocument/2006/relationships/tags" Target="../tags/tag80.xml"/><Relationship Id="rId6" Type="http://schemas.openxmlformats.org/officeDocument/2006/relationships/image" Target="../media/image82.jpeg"/><Relationship Id="rId5" Type="http://schemas.openxmlformats.org/officeDocument/2006/relationships/image" Target="../media/image81.jpeg"/><Relationship Id="rId4" Type="http://schemas.openxmlformats.org/officeDocument/2006/relationships/image" Target="../media/image80.jpeg"/></Relationships>
</file>

<file path=ppt/slides/_rels/slide19.xml.rels><?xml version="1.0" encoding="UTF-8" standalone="yes"?>
<Relationships xmlns="http://schemas.openxmlformats.org/package/2006/relationships"><Relationship Id="rId8" Type="http://schemas.openxmlformats.org/officeDocument/2006/relationships/image" Target="../media/image87.jpeg"/><Relationship Id="rId3" Type="http://schemas.openxmlformats.org/officeDocument/2006/relationships/image" Target="../media/image83.png"/><Relationship Id="rId7" Type="http://schemas.openxmlformats.org/officeDocument/2006/relationships/image" Target="../media/image86.png"/><Relationship Id="rId2" Type="http://schemas.openxmlformats.org/officeDocument/2006/relationships/slideLayout" Target="../slideLayouts/slideLayout7.xml"/><Relationship Id="rId1" Type="http://schemas.openxmlformats.org/officeDocument/2006/relationships/tags" Target="../tags/tag81.xml"/><Relationship Id="rId6" Type="http://schemas.openxmlformats.org/officeDocument/2006/relationships/image" Target="../media/image85.jpeg"/><Relationship Id="rId5" Type="http://schemas.openxmlformats.org/officeDocument/2006/relationships/image" Target="../media/image84.png"/><Relationship Id="rId4" Type="http://schemas.openxmlformats.org/officeDocument/2006/relationships/image" Target="../media/image7.png"/><Relationship Id="rId9" Type="http://schemas.openxmlformats.org/officeDocument/2006/relationships/image" Target="../media/image88.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64.xml"/></Relationships>
</file>

<file path=ppt/slides/_rels/slide20.xml.rels><?xml version="1.0" encoding="UTF-8" standalone="yes"?>
<Relationships xmlns="http://schemas.openxmlformats.org/package/2006/relationships"><Relationship Id="rId8" Type="http://schemas.openxmlformats.org/officeDocument/2006/relationships/image" Target="../media/image93.jpeg"/><Relationship Id="rId3" Type="http://schemas.openxmlformats.org/officeDocument/2006/relationships/image" Target="../media/image7.png"/><Relationship Id="rId7" Type="http://schemas.openxmlformats.org/officeDocument/2006/relationships/image" Target="../media/image92.jpeg"/><Relationship Id="rId2" Type="http://schemas.openxmlformats.org/officeDocument/2006/relationships/slideLayout" Target="../slideLayouts/slideLayout7.xml"/><Relationship Id="rId1" Type="http://schemas.openxmlformats.org/officeDocument/2006/relationships/tags" Target="../tags/tag82.xml"/><Relationship Id="rId6" Type="http://schemas.openxmlformats.org/officeDocument/2006/relationships/image" Target="../media/image91.jpeg"/><Relationship Id="rId11" Type="http://schemas.openxmlformats.org/officeDocument/2006/relationships/image" Target="../media/image86.png"/><Relationship Id="rId5" Type="http://schemas.openxmlformats.org/officeDocument/2006/relationships/image" Target="../media/image90.jpeg"/><Relationship Id="rId10" Type="http://schemas.openxmlformats.org/officeDocument/2006/relationships/image" Target="../media/image95.png"/><Relationship Id="rId4" Type="http://schemas.openxmlformats.org/officeDocument/2006/relationships/image" Target="../media/image89.jpeg"/><Relationship Id="rId9" Type="http://schemas.openxmlformats.org/officeDocument/2006/relationships/image" Target="../media/image94.jpeg"/></Relationships>
</file>

<file path=ppt/slides/_rels/slide21.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7.png"/><Relationship Id="rId7" Type="http://schemas.openxmlformats.org/officeDocument/2006/relationships/image" Target="../media/image99.jpeg"/><Relationship Id="rId2" Type="http://schemas.openxmlformats.org/officeDocument/2006/relationships/slideLayout" Target="../slideLayouts/slideLayout7.xml"/><Relationship Id="rId1" Type="http://schemas.openxmlformats.org/officeDocument/2006/relationships/tags" Target="../tags/tag83.xml"/><Relationship Id="rId6" Type="http://schemas.openxmlformats.org/officeDocument/2006/relationships/image" Target="../media/image98.jpeg"/><Relationship Id="rId5" Type="http://schemas.openxmlformats.org/officeDocument/2006/relationships/image" Target="../media/image97.jpeg"/><Relationship Id="rId4" Type="http://schemas.openxmlformats.org/officeDocument/2006/relationships/image" Target="../media/image96.jpeg"/></Relationships>
</file>

<file path=ppt/slides/_rels/slide22.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slideLayout" Target="../slideLayouts/slideLayout7.xml"/><Relationship Id="rId1" Type="http://schemas.openxmlformats.org/officeDocument/2006/relationships/tags" Target="../tags/tag84.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85.xml"/><Relationship Id="rId4" Type="http://schemas.openxmlformats.org/officeDocument/2006/relationships/image" Target="../media/image102.pn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86.xml"/><Relationship Id="rId5" Type="http://schemas.openxmlformats.org/officeDocument/2006/relationships/image" Target="../media/image104.jpeg"/><Relationship Id="rId4" Type="http://schemas.openxmlformats.org/officeDocument/2006/relationships/image" Target="../media/image103.emf"/></Relationships>
</file>

<file path=ppt/slides/_rels/slide25.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slideLayout" Target="../slideLayouts/slideLayout7.xml"/><Relationship Id="rId1" Type="http://schemas.openxmlformats.org/officeDocument/2006/relationships/tags" Target="../tags/tag87.xml"/><Relationship Id="rId5" Type="http://schemas.openxmlformats.org/officeDocument/2006/relationships/image" Target="../media/image106.jpeg"/><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88.xml"/><Relationship Id="rId4" Type="http://schemas.openxmlformats.org/officeDocument/2006/relationships/image" Target="../media/image107.jpeg"/></Relationships>
</file>

<file path=ppt/slides/_rels/slide27.xml.rels><?xml version="1.0" encoding="UTF-8" standalone="yes"?>
<Relationships xmlns="http://schemas.openxmlformats.org/package/2006/relationships"><Relationship Id="rId8" Type="http://schemas.openxmlformats.org/officeDocument/2006/relationships/image" Target="../media/image112.jpeg"/><Relationship Id="rId3" Type="http://schemas.openxmlformats.org/officeDocument/2006/relationships/image" Target="../media/image7.png"/><Relationship Id="rId7" Type="http://schemas.openxmlformats.org/officeDocument/2006/relationships/image" Target="../media/image111.jpeg"/><Relationship Id="rId2" Type="http://schemas.openxmlformats.org/officeDocument/2006/relationships/slideLayout" Target="../slideLayouts/slideLayout7.xml"/><Relationship Id="rId1" Type="http://schemas.openxmlformats.org/officeDocument/2006/relationships/tags" Target="../tags/tag89.xml"/><Relationship Id="rId6" Type="http://schemas.openxmlformats.org/officeDocument/2006/relationships/image" Target="../media/image110.jpeg"/><Relationship Id="rId11" Type="http://schemas.openxmlformats.org/officeDocument/2006/relationships/image" Target="../media/image115.jpeg"/><Relationship Id="rId5" Type="http://schemas.openxmlformats.org/officeDocument/2006/relationships/image" Target="../media/image109.jpeg"/><Relationship Id="rId10" Type="http://schemas.openxmlformats.org/officeDocument/2006/relationships/image" Target="../media/image114.jpeg"/><Relationship Id="rId4" Type="http://schemas.openxmlformats.org/officeDocument/2006/relationships/image" Target="../media/image108.jpeg"/><Relationship Id="rId9" Type="http://schemas.openxmlformats.org/officeDocument/2006/relationships/image" Target="../media/image113.jpeg"/></Relationships>
</file>

<file path=ppt/slides/_rels/slide28.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116.jpeg"/><Relationship Id="rId7" Type="http://schemas.openxmlformats.org/officeDocument/2006/relationships/image" Target="../media/image119.jpeg"/><Relationship Id="rId2" Type="http://schemas.openxmlformats.org/officeDocument/2006/relationships/slideLayout" Target="../slideLayouts/slideLayout7.xml"/><Relationship Id="rId1" Type="http://schemas.openxmlformats.org/officeDocument/2006/relationships/tags" Target="../tags/tag90.xml"/><Relationship Id="rId6" Type="http://schemas.openxmlformats.org/officeDocument/2006/relationships/image" Target="../media/image118.png"/><Relationship Id="rId5" Type="http://schemas.openxmlformats.org/officeDocument/2006/relationships/image" Target="../media/image117.png"/><Relationship Id="rId10" Type="http://schemas.openxmlformats.org/officeDocument/2006/relationships/image" Target="../media/image122.jpeg"/><Relationship Id="rId4" Type="http://schemas.openxmlformats.org/officeDocument/2006/relationships/image" Target="../media/image7.png"/><Relationship Id="rId9" Type="http://schemas.openxmlformats.org/officeDocument/2006/relationships/image" Target="../media/image121.png"/></Relationships>
</file>

<file path=ppt/slides/_rels/slide29.xml.rels><?xml version="1.0" encoding="UTF-8" standalone="yes"?>
<Relationships xmlns="http://schemas.openxmlformats.org/package/2006/relationships"><Relationship Id="rId8" Type="http://schemas.openxmlformats.org/officeDocument/2006/relationships/image" Target="../media/image127.jpeg"/><Relationship Id="rId3" Type="http://schemas.openxmlformats.org/officeDocument/2006/relationships/image" Target="../media/image7.png"/><Relationship Id="rId7" Type="http://schemas.openxmlformats.org/officeDocument/2006/relationships/image" Target="../media/image126.jpeg"/><Relationship Id="rId2" Type="http://schemas.openxmlformats.org/officeDocument/2006/relationships/slideLayout" Target="../slideLayouts/slideLayout7.xml"/><Relationship Id="rId1" Type="http://schemas.openxmlformats.org/officeDocument/2006/relationships/tags" Target="../tags/tag91.xml"/><Relationship Id="rId6" Type="http://schemas.openxmlformats.org/officeDocument/2006/relationships/image" Target="../media/image125.jpeg"/><Relationship Id="rId5" Type="http://schemas.openxmlformats.org/officeDocument/2006/relationships/image" Target="../media/image124.jpeg"/><Relationship Id="rId4" Type="http://schemas.openxmlformats.org/officeDocument/2006/relationships/image" Target="../media/image123.jpeg"/><Relationship Id="rId9" Type="http://schemas.openxmlformats.org/officeDocument/2006/relationships/image" Target="../media/image128.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65.xml"/><Relationship Id="rId4" Type="http://schemas.openxmlformats.org/officeDocument/2006/relationships/image" Target="../media/image10.jpeg"/></Relationships>
</file>

<file path=ppt/slides/_rels/slide30.xml.rels><?xml version="1.0" encoding="UTF-8" standalone="yes"?>
<Relationships xmlns="http://schemas.openxmlformats.org/package/2006/relationships"><Relationship Id="rId8" Type="http://schemas.openxmlformats.org/officeDocument/2006/relationships/image" Target="../media/image133.jpeg"/><Relationship Id="rId3" Type="http://schemas.openxmlformats.org/officeDocument/2006/relationships/image" Target="../media/image7.png"/><Relationship Id="rId7" Type="http://schemas.openxmlformats.org/officeDocument/2006/relationships/image" Target="../media/image132.jpeg"/><Relationship Id="rId2" Type="http://schemas.openxmlformats.org/officeDocument/2006/relationships/slideLayout" Target="../slideLayouts/slideLayout7.xml"/><Relationship Id="rId1" Type="http://schemas.openxmlformats.org/officeDocument/2006/relationships/tags" Target="../tags/tag92.xml"/><Relationship Id="rId6" Type="http://schemas.openxmlformats.org/officeDocument/2006/relationships/image" Target="../media/image131.jpeg"/><Relationship Id="rId5" Type="http://schemas.openxmlformats.org/officeDocument/2006/relationships/image" Target="../media/image130.png"/><Relationship Id="rId4" Type="http://schemas.openxmlformats.org/officeDocument/2006/relationships/image" Target="../media/image129.png"/><Relationship Id="rId9" Type="http://schemas.openxmlformats.org/officeDocument/2006/relationships/image" Target="../media/image134.png"/></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93.xml"/><Relationship Id="rId4" Type="http://schemas.openxmlformats.org/officeDocument/2006/relationships/image" Target="../media/image135.jpeg"/></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94.xml"/><Relationship Id="rId6" Type="http://schemas.openxmlformats.org/officeDocument/2006/relationships/image" Target="../media/image138.jpeg"/><Relationship Id="rId5" Type="http://schemas.openxmlformats.org/officeDocument/2006/relationships/image" Target="../media/image137.jpeg"/><Relationship Id="rId4" Type="http://schemas.openxmlformats.org/officeDocument/2006/relationships/image" Target="../media/image136.png"/></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95.xml"/></Relationships>
</file>

<file path=ppt/slides/_rels/slide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7.png"/><Relationship Id="rId7" Type="http://schemas.openxmlformats.org/officeDocument/2006/relationships/image" Target="../media/image14.jpeg"/><Relationship Id="rId12" Type="http://schemas.openxmlformats.org/officeDocument/2006/relationships/image" Target="../media/image19.png"/><Relationship Id="rId2" Type="http://schemas.openxmlformats.org/officeDocument/2006/relationships/slideLayout" Target="../slideLayouts/slideLayout7.xml"/><Relationship Id="rId1" Type="http://schemas.openxmlformats.org/officeDocument/2006/relationships/tags" Target="../tags/tag66.xml"/><Relationship Id="rId6" Type="http://schemas.openxmlformats.org/officeDocument/2006/relationships/image" Target="../media/image13.jpeg"/><Relationship Id="rId11" Type="http://schemas.openxmlformats.org/officeDocument/2006/relationships/image" Target="../media/image18.jpeg"/><Relationship Id="rId5" Type="http://schemas.openxmlformats.org/officeDocument/2006/relationships/image" Target="../media/image12.jpeg"/><Relationship Id="rId10" Type="http://schemas.openxmlformats.org/officeDocument/2006/relationships/image" Target="../media/image17.jpeg"/><Relationship Id="rId4" Type="http://schemas.openxmlformats.org/officeDocument/2006/relationships/image" Target="../media/image11.jpeg"/><Relationship Id="rId9" Type="http://schemas.openxmlformats.org/officeDocument/2006/relationships/image" Target="../media/image16.jpeg"/></Relationships>
</file>

<file path=ppt/slides/_rels/slide5.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7.png"/><Relationship Id="rId7" Type="http://schemas.openxmlformats.org/officeDocument/2006/relationships/image" Target="../media/image23.jpeg"/><Relationship Id="rId2" Type="http://schemas.openxmlformats.org/officeDocument/2006/relationships/slideLayout" Target="../slideLayouts/slideLayout7.xml"/><Relationship Id="rId1" Type="http://schemas.openxmlformats.org/officeDocument/2006/relationships/tags" Target="../tags/tag6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6.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7.png"/><Relationship Id="rId7" Type="http://schemas.openxmlformats.org/officeDocument/2006/relationships/image" Target="../media/image28.jpeg"/><Relationship Id="rId2" Type="http://schemas.openxmlformats.org/officeDocument/2006/relationships/slideLayout" Target="../slideLayouts/slideLayout7.xml"/><Relationship Id="rId1" Type="http://schemas.openxmlformats.org/officeDocument/2006/relationships/tags" Target="../tags/tag68.xml"/><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25.jpeg"/><Relationship Id="rId9" Type="http://schemas.openxmlformats.org/officeDocument/2006/relationships/image" Target="../media/image30.jpeg"/></Relationships>
</file>

<file path=ppt/slides/_rels/slide7.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7.png"/><Relationship Id="rId7" Type="http://schemas.openxmlformats.org/officeDocument/2006/relationships/image" Target="../media/image34.jpeg"/><Relationship Id="rId2" Type="http://schemas.openxmlformats.org/officeDocument/2006/relationships/slideLayout" Target="../slideLayouts/slideLayout7.xml"/><Relationship Id="rId1" Type="http://schemas.openxmlformats.org/officeDocument/2006/relationships/tags" Target="../tags/tag69.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8.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7.png"/><Relationship Id="rId7" Type="http://schemas.openxmlformats.org/officeDocument/2006/relationships/image" Target="../media/image39.jpeg"/><Relationship Id="rId2" Type="http://schemas.openxmlformats.org/officeDocument/2006/relationships/slideLayout" Target="../slideLayouts/slideLayout7.xml"/><Relationship Id="rId1" Type="http://schemas.openxmlformats.org/officeDocument/2006/relationships/tags" Target="../tags/tag70.xml"/><Relationship Id="rId6" Type="http://schemas.openxmlformats.org/officeDocument/2006/relationships/image" Target="../media/image38.jpeg"/><Relationship Id="rId5" Type="http://schemas.openxmlformats.org/officeDocument/2006/relationships/image" Target="../media/image37.jpeg"/><Relationship Id="rId10" Type="http://schemas.openxmlformats.org/officeDocument/2006/relationships/image" Target="../media/image42.jpeg"/><Relationship Id="rId4" Type="http://schemas.openxmlformats.org/officeDocument/2006/relationships/image" Target="../media/image36.jpeg"/><Relationship Id="rId9" Type="http://schemas.openxmlformats.org/officeDocument/2006/relationships/image" Target="../media/image41.jpeg"/></Relationships>
</file>

<file path=ppt/slides/_rels/slide9.xml.rels><?xml version="1.0" encoding="UTF-8" standalone="yes"?>
<Relationships xmlns="http://schemas.openxmlformats.org/package/2006/relationships"><Relationship Id="rId8" Type="http://schemas.openxmlformats.org/officeDocument/2006/relationships/image" Target="../media/image47.jpeg"/><Relationship Id="rId13" Type="http://schemas.openxmlformats.org/officeDocument/2006/relationships/image" Target="../media/image52.jpeg"/><Relationship Id="rId18" Type="http://schemas.openxmlformats.org/officeDocument/2006/relationships/image" Target="../media/image57.jpeg"/><Relationship Id="rId3" Type="http://schemas.openxmlformats.org/officeDocument/2006/relationships/image" Target="../media/image7.png"/><Relationship Id="rId7" Type="http://schemas.openxmlformats.org/officeDocument/2006/relationships/image" Target="../media/image46.jpeg"/><Relationship Id="rId12" Type="http://schemas.openxmlformats.org/officeDocument/2006/relationships/image" Target="../media/image51.jpeg"/><Relationship Id="rId17" Type="http://schemas.openxmlformats.org/officeDocument/2006/relationships/image" Target="../media/image56.jpeg"/><Relationship Id="rId2" Type="http://schemas.openxmlformats.org/officeDocument/2006/relationships/slideLayout" Target="../slideLayouts/slideLayout7.xml"/><Relationship Id="rId16" Type="http://schemas.openxmlformats.org/officeDocument/2006/relationships/image" Target="../media/image55.jpeg"/><Relationship Id="rId1" Type="http://schemas.openxmlformats.org/officeDocument/2006/relationships/tags" Target="../tags/tag71.xml"/><Relationship Id="rId6" Type="http://schemas.openxmlformats.org/officeDocument/2006/relationships/image" Target="../media/image45.jpeg"/><Relationship Id="rId11" Type="http://schemas.openxmlformats.org/officeDocument/2006/relationships/image" Target="../media/image50.jpeg"/><Relationship Id="rId5" Type="http://schemas.openxmlformats.org/officeDocument/2006/relationships/image" Target="../media/image44.jpeg"/><Relationship Id="rId15" Type="http://schemas.openxmlformats.org/officeDocument/2006/relationships/image" Target="../media/image54.jpeg"/><Relationship Id="rId10" Type="http://schemas.openxmlformats.org/officeDocument/2006/relationships/image" Target="../media/image49.jpeg"/><Relationship Id="rId19" Type="http://schemas.openxmlformats.org/officeDocument/2006/relationships/image" Target="../media/image58.jpeg"/><Relationship Id="rId4" Type="http://schemas.openxmlformats.org/officeDocument/2006/relationships/image" Target="../media/image43.jpeg"/><Relationship Id="rId9" Type="http://schemas.openxmlformats.org/officeDocument/2006/relationships/image" Target="../media/image48.jpeg"/><Relationship Id="rId14" Type="http://schemas.openxmlformats.org/officeDocument/2006/relationships/image" Target="../media/image5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0" y="0"/>
            <a:ext cx="12192000" cy="6858000"/>
          </a:xfrm>
          <a:prstGeom prst="rect">
            <a:avLst/>
          </a:prstGeom>
          <a:solidFill>
            <a:srgbClr val="F0F0F0">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23" name="图片 22" descr="login-bg-120000"/>
          <p:cNvPicPr>
            <a:picLocks noChangeAspect="1"/>
          </p:cNvPicPr>
          <p:nvPr/>
        </p:nvPicPr>
        <p:blipFill>
          <a:blip r:embed="rId4" cstate="print"/>
          <a:stretch>
            <a:fillRect/>
          </a:stretch>
        </p:blipFill>
        <p:spPr>
          <a:xfrm>
            <a:off x="6705600" y="3713481"/>
            <a:ext cx="1764665" cy="1200785"/>
          </a:xfrm>
          <a:prstGeom prst="rect">
            <a:avLst/>
          </a:prstGeom>
          <a:ln w="19050">
            <a:solidFill>
              <a:schemeClr val="bg1"/>
            </a:solidFill>
          </a:ln>
        </p:spPr>
      </p:pic>
      <p:pic>
        <p:nvPicPr>
          <p:cNvPr id="2" name="图片 1" descr="1"/>
          <p:cNvPicPr>
            <a:picLocks noChangeAspect="1"/>
          </p:cNvPicPr>
          <p:nvPr>
            <p:custDataLst>
              <p:tags r:id="rId2"/>
            </p:custDataLst>
          </p:nvPr>
        </p:nvPicPr>
        <p:blipFill>
          <a:blip r:embed="rId5" cstate="print"/>
          <a:stretch>
            <a:fillRect/>
          </a:stretch>
        </p:blipFill>
        <p:spPr>
          <a:xfrm>
            <a:off x="8505192" y="3714116"/>
            <a:ext cx="3364229" cy="1200785"/>
          </a:xfrm>
          <a:prstGeom prst="rect">
            <a:avLst/>
          </a:prstGeom>
          <a:ln w="19050">
            <a:solidFill>
              <a:schemeClr val="bg1"/>
            </a:solidFill>
          </a:ln>
        </p:spPr>
      </p:pic>
      <p:pic>
        <p:nvPicPr>
          <p:cNvPr id="5" name="图片 4" descr="4"/>
          <p:cNvPicPr>
            <a:picLocks noChangeAspect="1"/>
          </p:cNvPicPr>
          <p:nvPr/>
        </p:nvPicPr>
        <p:blipFill>
          <a:blip r:embed="rId6" cstate="print"/>
          <a:stretch>
            <a:fillRect/>
          </a:stretch>
        </p:blipFill>
        <p:spPr>
          <a:xfrm>
            <a:off x="6705600" y="2510156"/>
            <a:ext cx="1764665" cy="1175385"/>
          </a:xfrm>
          <a:prstGeom prst="rect">
            <a:avLst/>
          </a:prstGeom>
          <a:ln w="19050">
            <a:solidFill>
              <a:schemeClr val="bg1"/>
            </a:solidFill>
          </a:ln>
        </p:spPr>
      </p:pic>
      <p:sp>
        <p:nvSpPr>
          <p:cNvPr id="8" name="矩形 7"/>
          <p:cNvSpPr/>
          <p:nvPr/>
        </p:nvSpPr>
        <p:spPr>
          <a:xfrm>
            <a:off x="523242" y="2510155"/>
            <a:ext cx="6148069" cy="2404110"/>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descr="7"/>
          <p:cNvPicPr>
            <a:picLocks noChangeAspect="1"/>
          </p:cNvPicPr>
          <p:nvPr/>
        </p:nvPicPr>
        <p:blipFill>
          <a:blip r:embed="rId7" cstate="print"/>
          <a:stretch>
            <a:fillRect/>
          </a:stretch>
        </p:blipFill>
        <p:spPr>
          <a:xfrm>
            <a:off x="4915537" y="1203325"/>
            <a:ext cx="1765300" cy="1273810"/>
          </a:xfrm>
          <a:prstGeom prst="rect">
            <a:avLst/>
          </a:prstGeom>
          <a:ln w="19050">
            <a:solidFill>
              <a:schemeClr val="bg1"/>
            </a:solidFill>
          </a:ln>
        </p:spPr>
      </p:pic>
      <p:pic>
        <p:nvPicPr>
          <p:cNvPr id="10" name="图片 9" descr="8"/>
          <p:cNvPicPr>
            <a:picLocks noChangeAspect="1"/>
          </p:cNvPicPr>
          <p:nvPr/>
        </p:nvPicPr>
        <p:blipFill>
          <a:blip r:embed="rId8" cstate="print"/>
          <a:stretch>
            <a:fillRect/>
          </a:stretch>
        </p:blipFill>
        <p:spPr>
          <a:xfrm>
            <a:off x="8505192" y="2507615"/>
            <a:ext cx="3364229" cy="1191260"/>
          </a:xfrm>
          <a:prstGeom prst="rect">
            <a:avLst/>
          </a:prstGeom>
          <a:ln w="19050">
            <a:solidFill>
              <a:schemeClr val="bg1"/>
            </a:solidFill>
          </a:ln>
        </p:spPr>
      </p:pic>
      <p:pic>
        <p:nvPicPr>
          <p:cNvPr id="17" name="图片 16" descr="logo.png"/>
          <p:cNvPicPr>
            <a:picLocks noChangeAspect="1"/>
          </p:cNvPicPr>
          <p:nvPr/>
        </p:nvPicPr>
        <p:blipFill>
          <a:blip r:embed="rId9" cstate="print"/>
          <a:stretch>
            <a:fillRect/>
          </a:stretch>
        </p:blipFill>
        <p:spPr>
          <a:xfrm>
            <a:off x="523241" y="596265"/>
            <a:ext cx="2222500" cy="555625"/>
          </a:xfrm>
          <a:prstGeom prst="rect">
            <a:avLst/>
          </a:prstGeom>
        </p:spPr>
      </p:pic>
      <p:sp>
        <p:nvSpPr>
          <p:cNvPr id="12" name="文本框 11"/>
          <p:cNvSpPr txBox="1"/>
          <p:nvPr/>
        </p:nvSpPr>
        <p:spPr>
          <a:xfrm>
            <a:off x="771787" y="3117216"/>
            <a:ext cx="6225477" cy="584775"/>
          </a:xfrm>
          <a:prstGeom prst="rect">
            <a:avLst/>
          </a:prstGeom>
          <a:noFill/>
        </p:spPr>
        <p:txBody>
          <a:bodyPr wrap="square" rtlCol="0">
            <a:spAutoFit/>
          </a:bodyPr>
          <a:lstStyle/>
          <a:p>
            <a:r>
              <a:rPr lang="zh-CN" altLang="en-US" sz="3200" b="1" dirty="0" smtClean="0">
                <a:solidFill>
                  <a:schemeClr val="accent5">
                    <a:lumMod val="50000"/>
                  </a:schemeClr>
                </a:solidFill>
              </a:rPr>
              <a:t>苏州天一信德环保科技有限公司</a:t>
            </a:r>
            <a:endParaRPr lang="zh-CN" altLang="en-US" sz="3200" b="1" dirty="0">
              <a:solidFill>
                <a:schemeClr val="accent5">
                  <a:lumMod val="50000"/>
                </a:schemeClr>
              </a:solidFill>
            </a:endParaRPr>
          </a:p>
        </p:txBody>
      </p:sp>
      <p:sp>
        <p:nvSpPr>
          <p:cNvPr id="13" name="文本框 12"/>
          <p:cNvSpPr txBox="1"/>
          <p:nvPr/>
        </p:nvSpPr>
        <p:spPr>
          <a:xfrm>
            <a:off x="2933066" y="3924300"/>
            <a:ext cx="3185487" cy="369332"/>
          </a:xfrm>
          <a:prstGeom prst="rect">
            <a:avLst/>
          </a:prstGeom>
          <a:noFill/>
        </p:spPr>
        <p:txBody>
          <a:bodyPr wrap="none" rtlCol="0">
            <a:spAutoFit/>
            <a:scene3d>
              <a:camera prst="orthographicFront"/>
              <a:lightRig rig="threePt" dir="t"/>
            </a:scene3d>
          </a:bodyPr>
          <a:lstStyle/>
          <a:p>
            <a:r>
              <a:rPr lang="zh-CN" altLang="en-US">
                <a:solidFill>
                  <a:schemeClr val="tx1"/>
                </a:solidFill>
                <a:effectLst>
                  <a:outerShdw blurRad="38100" dist="19050" dir="2700000" algn="tl" rotWithShape="0">
                    <a:schemeClr val="dk1">
                      <a:alpha val="40000"/>
                    </a:schemeClr>
                  </a:outerShdw>
                </a:effectLst>
              </a:rPr>
              <a:t>守护碧水蓝天，创造品质生活</a:t>
            </a:r>
          </a:p>
        </p:txBody>
      </p:sp>
      <p:pic>
        <p:nvPicPr>
          <p:cNvPr id="16" name="图片 15" descr="17"/>
          <p:cNvPicPr>
            <a:picLocks noChangeAspect="1"/>
          </p:cNvPicPr>
          <p:nvPr/>
        </p:nvPicPr>
        <p:blipFill>
          <a:blip r:embed="rId10" cstate="print"/>
          <a:stretch>
            <a:fillRect/>
          </a:stretch>
        </p:blipFill>
        <p:spPr>
          <a:xfrm>
            <a:off x="6705600" y="4940935"/>
            <a:ext cx="1764665" cy="1278890"/>
          </a:xfrm>
          <a:prstGeom prst="rect">
            <a:avLst/>
          </a:prstGeom>
          <a:ln w="19050">
            <a:solidFill>
              <a:schemeClr val="bg1"/>
            </a:solidFill>
          </a:ln>
        </p:spPr>
      </p:pic>
      <p:pic>
        <p:nvPicPr>
          <p:cNvPr id="21" name="图片 20" descr="23"/>
          <p:cNvPicPr>
            <a:picLocks noChangeAspect="1"/>
          </p:cNvPicPr>
          <p:nvPr/>
        </p:nvPicPr>
        <p:blipFill>
          <a:blip r:embed="rId11" cstate="print"/>
          <a:stretch>
            <a:fillRect/>
          </a:stretch>
        </p:blipFill>
        <p:spPr>
          <a:xfrm>
            <a:off x="9986646" y="1202690"/>
            <a:ext cx="1882775" cy="1274445"/>
          </a:xfrm>
          <a:prstGeom prst="rect">
            <a:avLst/>
          </a:prstGeom>
          <a:ln w="19050">
            <a:solidFill>
              <a:schemeClr val="bg1"/>
            </a:solidFill>
          </a:ln>
        </p:spPr>
      </p:pic>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406396" y="1761067"/>
            <a:ext cx="11540068" cy="36322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descr="logo.png"/>
          <p:cNvPicPr>
            <a:picLocks noChangeAspect="1"/>
          </p:cNvPicPr>
          <p:nvPr/>
        </p:nvPicPr>
        <p:blipFill>
          <a:blip r:embed="rId3" cstate="print"/>
          <a:stretch>
            <a:fillRect/>
          </a:stretch>
        </p:blipFill>
        <p:spPr>
          <a:xfrm>
            <a:off x="523241" y="472440"/>
            <a:ext cx="2222500" cy="555625"/>
          </a:xfrm>
          <a:prstGeom prst="rect">
            <a:avLst/>
          </a:prstGeom>
        </p:spPr>
      </p:pic>
      <p:sp>
        <p:nvSpPr>
          <p:cNvPr id="100" name="文本框 99"/>
          <p:cNvSpPr txBox="1"/>
          <p:nvPr/>
        </p:nvSpPr>
        <p:spPr>
          <a:xfrm>
            <a:off x="523242" y="1304925"/>
            <a:ext cx="5616574" cy="3416320"/>
          </a:xfrm>
          <a:prstGeom prst="rect">
            <a:avLst/>
          </a:prstGeom>
          <a:noFill/>
          <a:ln w="9525">
            <a:noFill/>
          </a:ln>
        </p:spPr>
        <p:txBody>
          <a:bodyPr wrap="square">
            <a:spAutoFit/>
          </a:bodyPr>
          <a:lstStyle/>
          <a:p>
            <a:pPr indent="0"/>
            <a:r>
              <a:rPr lang="zh-CN" sz="1200" b="1" dirty="0">
                <a:latin typeface="+mn-ea"/>
                <a:cs typeface="+mn-ea"/>
              </a:rPr>
              <a:t>三. 政府扶持、奖励记录</a:t>
            </a:r>
            <a:endParaRPr lang="en-US" sz="1200" b="0" dirty="0">
              <a:latin typeface="宋体" panose="02010600030101010101" pitchFamily="2" charset="-122"/>
              <a:ea typeface="宋体" panose="02010600030101010101" pitchFamily="2" charset="-122"/>
              <a:cs typeface="Times New Roman" panose="02020603050405020304" charset="0"/>
            </a:endParaRPr>
          </a:p>
          <a:p>
            <a:r>
              <a:rPr lang="en-US" sz="1200" b="0" dirty="0">
                <a:latin typeface="宋体" panose="02010600030101010101" pitchFamily="2" charset="-122"/>
                <a:ea typeface="宋体" panose="02010600030101010101" pitchFamily="2" charset="-122"/>
                <a:cs typeface="Times New Roman" panose="02020603050405020304" charset="0"/>
              </a:rPr>
              <a:t> </a:t>
            </a:r>
          </a:p>
          <a:p>
            <a:pPr indent="0"/>
            <a:endParaRPr lang="en-US" sz="1200" b="0" dirty="0">
              <a:latin typeface="Wingdings" panose="05000000000000000000" charset="0"/>
              <a:ea typeface="宋体" panose="02010600030101010101" pitchFamily="2" charset="-122"/>
            </a:endParaRPr>
          </a:p>
          <a:p>
            <a:pPr indent="0"/>
            <a:r>
              <a:rPr lang="en-US" sz="1200" b="0" dirty="0">
                <a:latin typeface="+mn-ea"/>
                <a:cs typeface="+mn-ea"/>
              </a:rPr>
              <a:t>l </a:t>
            </a:r>
            <a:r>
              <a:rPr lang="zh-CN" sz="1200" b="0" dirty="0">
                <a:latin typeface="+mn-ea"/>
                <a:cs typeface="+mn-ea"/>
              </a:rPr>
              <a:t>2014年度申报的“污染源排污权交易管理系统的研发”课题，获得河北省战略性新兴产业发展资金资助。</a:t>
            </a:r>
          </a:p>
          <a:p>
            <a:pPr indent="0"/>
            <a:endParaRPr lang="en-US" sz="1200" b="0" dirty="0">
              <a:latin typeface="+mn-ea"/>
              <a:cs typeface="+mn-ea"/>
            </a:endParaRPr>
          </a:p>
          <a:p>
            <a:r>
              <a:rPr lang="en-US" sz="1200" b="0" dirty="0">
                <a:latin typeface="+mn-ea"/>
                <a:cs typeface="+mn-ea"/>
              </a:rPr>
              <a:t>l </a:t>
            </a:r>
            <a:r>
              <a:rPr lang="zh-CN" sz="1200" b="0" dirty="0">
                <a:latin typeface="+mn-ea"/>
                <a:cs typeface="+mn-ea"/>
              </a:rPr>
              <a:t>2014年度申报的“智能IC卡污染物总量控制与排污权交易系统的研发”课题，获得河北省科技计划项目资金资助。</a:t>
            </a:r>
          </a:p>
          <a:p>
            <a:pPr indent="0"/>
            <a:endParaRPr lang="en-US" sz="1200" b="0" dirty="0">
              <a:latin typeface="+mn-ea"/>
              <a:cs typeface="+mn-ea"/>
            </a:endParaRPr>
          </a:p>
          <a:p>
            <a:r>
              <a:rPr lang="en-US" sz="1200" b="0" dirty="0">
                <a:latin typeface="+mn-ea"/>
                <a:cs typeface="+mn-ea"/>
              </a:rPr>
              <a:t>l </a:t>
            </a:r>
            <a:r>
              <a:rPr lang="zh-CN" sz="1200" b="0" dirty="0">
                <a:latin typeface="+mn-ea"/>
                <a:cs typeface="+mn-ea"/>
              </a:rPr>
              <a:t>2015年度申报的“污染物排放环境总量监控系统的研发”课题，获得石家庄市科学技术研究与发展计划资金资助。</a:t>
            </a:r>
          </a:p>
          <a:p>
            <a:pPr indent="0"/>
            <a:endParaRPr lang="en-US" sz="1200" b="0" dirty="0">
              <a:latin typeface="+mn-ea"/>
              <a:cs typeface="+mn-ea"/>
            </a:endParaRPr>
          </a:p>
          <a:p>
            <a:r>
              <a:rPr lang="en-US" sz="1200" b="0" dirty="0">
                <a:latin typeface="+mn-ea"/>
                <a:cs typeface="+mn-ea"/>
              </a:rPr>
              <a:t>l </a:t>
            </a:r>
            <a:r>
              <a:rPr lang="zh-CN" sz="1200" b="0" dirty="0">
                <a:latin typeface="+mn-ea"/>
                <a:cs typeface="+mn-ea"/>
              </a:rPr>
              <a:t>2015年获得石家庄市工程实验室资金资助。</a:t>
            </a:r>
          </a:p>
          <a:p>
            <a:pPr indent="0"/>
            <a:endParaRPr lang="en-US" sz="1200" b="0" dirty="0">
              <a:latin typeface="+mn-ea"/>
              <a:cs typeface="+mn-ea"/>
            </a:endParaRPr>
          </a:p>
          <a:p>
            <a:r>
              <a:rPr lang="en-US" sz="1200" b="0" dirty="0">
                <a:latin typeface="+mn-ea"/>
                <a:cs typeface="+mn-ea"/>
              </a:rPr>
              <a:t>l </a:t>
            </a:r>
            <a:r>
              <a:rPr lang="zh-CN" sz="1200" b="0" dirty="0">
                <a:latin typeface="+mn-ea"/>
                <a:cs typeface="+mn-ea"/>
              </a:rPr>
              <a:t>2015年度申报的“IC卡排污总量监控系统”课题，获得苏州吴中区工业企业转型升级专项扶持资金资助。</a:t>
            </a:r>
          </a:p>
          <a:p>
            <a:pPr indent="0"/>
            <a:endParaRPr lang="en-US" sz="1200" b="0" dirty="0">
              <a:latin typeface="+mn-ea"/>
              <a:cs typeface="+mn-ea"/>
            </a:endParaRPr>
          </a:p>
          <a:p>
            <a:endParaRPr lang="zh-CN" altLang="en-US" sz="1200" dirty="0">
              <a:latin typeface="+mn-ea"/>
              <a:cs typeface="+mn-ea"/>
            </a:endParaRPr>
          </a:p>
        </p:txBody>
      </p:sp>
      <p:sp>
        <p:nvSpPr>
          <p:cNvPr id="2" name="文本框 1"/>
          <p:cNvSpPr txBox="1"/>
          <p:nvPr/>
        </p:nvSpPr>
        <p:spPr>
          <a:xfrm>
            <a:off x="6395085" y="1877696"/>
            <a:ext cx="6701790" cy="3231654"/>
          </a:xfrm>
          <a:prstGeom prst="rect">
            <a:avLst/>
          </a:prstGeom>
          <a:noFill/>
        </p:spPr>
        <p:txBody>
          <a:bodyPr wrap="square" rtlCol="0" anchor="t">
            <a:spAutoFit/>
          </a:bodyPr>
          <a:lstStyle/>
          <a:p>
            <a:pPr indent="0"/>
            <a:r>
              <a:rPr lang="en-US" sz="1200">
                <a:latin typeface="+mn-ea"/>
                <a:cs typeface="+mn-ea"/>
                <a:sym typeface="+mn-ea"/>
              </a:rPr>
              <a:t>l </a:t>
            </a:r>
            <a:r>
              <a:rPr lang="zh-CN" sz="1200">
                <a:latin typeface="+mn-ea"/>
                <a:cs typeface="+mn-ea"/>
                <a:sym typeface="+mn-ea"/>
              </a:rPr>
              <a:t>2015年度申报的“基于环保物联网的IC卡总量管理与排污权交易系统”课题，</a:t>
            </a:r>
          </a:p>
          <a:p>
            <a:pPr indent="0"/>
            <a:r>
              <a:rPr lang="zh-CN" sz="1200">
                <a:latin typeface="+mn-ea"/>
                <a:cs typeface="+mn-ea"/>
                <a:sym typeface="+mn-ea"/>
              </a:rPr>
              <a:t>获得苏州市市级加快信息化建设专项资金资助。</a:t>
            </a:r>
            <a:endParaRPr lang="zh-CN" sz="1200" b="0">
              <a:latin typeface="+mn-ea"/>
              <a:cs typeface="+mn-ea"/>
            </a:endParaRPr>
          </a:p>
          <a:p>
            <a:pPr indent="0"/>
            <a:endParaRPr lang="en-US" sz="1200">
              <a:latin typeface="+mn-ea"/>
              <a:cs typeface="+mn-ea"/>
              <a:sym typeface="+mn-ea"/>
            </a:endParaRPr>
          </a:p>
          <a:p>
            <a:r>
              <a:rPr lang="en-US" sz="1200">
                <a:latin typeface="+mn-ea"/>
                <a:cs typeface="+mn-ea"/>
                <a:sym typeface="+mn-ea"/>
              </a:rPr>
              <a:t>l </a:t>
            </a:r>
            <a:r>
              <a:rPr lang="zh-CN" sz="1200">
                <a:latin typeface="+mn-ea"/>
                <a:cs typeface="+mn-ea"/>
                <a:sym typeface="+mn-ea"/>
              </a:rPr>
              <a:t>2016年度申报的“污染源排放过程（工况）监控及应急指挥系统”课题，</a:t>
            </a:r>
          </a:p>
          <a:p>
            <a:pPr indent="0"/>
            <a:r>
              <a:rPr lang="zh-CN" sz="1200">
                <a:latin typeface="+mn-ea"/>
                <a:cs typeface="+mn-ea"/>
                <a:sym typeface="+mn-ea"/>
              </a:rPr>
              <a:t>获得河北省科技型中小企业技术创新资金资助。</a:t>
            </a:r>
            <a:endParaRPr lang="zh-CN" sz="1200" b="0">
              <a:latin typeface="+mn-ea"/>
              <a:cs typeface="+mn-ea"/>
            </a:endParaRPr>
          </a:p>
          <a:p>
            <a:pPr indent="0"/>
            <a:endParaRPr lang="en-US" sz="1200">
              <a:latin typeface="+mn-ea"/>
              <a:cs typeface="+mn-ea"/>
              <a:sym typeface="+mn-ea"/>
            </a:endParaRPr>
          </a:p>
          <a:p>
            <a:r>
              <a:rPr lang="en-US" sz="1200">
                <a:latin typeface="+mn-ea"/>
                <a:cs typeface="+mn-ea"/>
                <a:sym typeface="+mn-ea"/>
              </a:rPr>
              <a:t>l </a:t>
            </a:r>
            <a:r>
              <a:rPr lang="zh-CN" sz="1200">
                <a:latin typeface="+mn-ea"/>
                <a:cs typeface="+mn-ea"/>
                <a:sym typeface="+mn-ea"/>
              </a:rPr>
              <a:t>2016年度申报的“基于环保大数据应用的污染物排放总量监控系统的研发</a:t>
            </a:r>
          </a:p>
          <a:p>
            <a:pPr indent="0"/>
            <a:r>
              <a:rPr lang="zh-CN" sz="1200">
                <a:latin typeface="+mn-ea"/>
                <a:cs typeface="+mn-ea"/>
                <a:sym typeface="+mn-ea"/>
              </a:rPr>
              <a:t>与产业化”课题，获得苏州市科技计划项目重点产业技术创新专项资金资助。</a:t>
            </a:r>
            <a:endParaRPr lang="zh-CN" sz="1200" b="0">
              <a:latin typeface="+mn-ea"/>
              <a:cs typeface="+mn-ea"/>
            </a:endParaRPr>
          </a:p>
          <a:p>
            <a:pPr indent="0"/>
            <a:endParaRPr lang="en-US" sz="1200">
              <a:latin typeface="+mn-ea"/>
              <a:cs typeface="+mn-ea"/>
              <a:sym typeface="+mn-ea"/>
            </a:endParaRPr>
          </a:p>
          <a:p>
            <a:r>
              <a:rPr lang="en-US" sz="1200">
                <a:latin typeface="+mn-ea"/>
                <a:cs typeface="+mn-ea"/>
                <a:sym typeface="+mn-ea"/>
              </a:rPr>
              <a:t>l </a:t>
            </a:r>
            <a:r>
              <a:rPr lang="zh-CN" sz="1200">
                <a:latin typeface="+mn-ea"/>
                <a:cs typeface="+mn-ea"/>
                <a:sym typeface="+mn-ea"/>
              </a:rPr>
              <a:t>2016年度申报的“基于云的环保监测设备运行维护服务监控调度管理平台”</a:t>
            </a:r>
          </a:p>
          <a:p>
            <a:pPr indent="0"/>
            <a:r>
              <a:rPr lang="zh-CN" sz="1200">
                <a:latin typeface="+mn-ea"/>
                <a:cs typeface="+mn-ea"/>
                <a:sym typeface="+mn-ea"/>
              </a:rPr>
              <a:t>课题，获得苏州吴中区现代服务业专项引导资金资助。</a:t>
            </a:r>
            <a:endParaRPr lang="zh-CN" sz="1200" b="0">
              <a:latin typeface="+mn-ea"/>
              <a:cs typeface="+mn-ea"/>
            </a:endParaRPr>
          </a:p>
          <a:p>
            <a:pPr indent="0"/>
            <a:endParaRPr lang="en-US" sz="1200">
              <a:latin typeface="+mn-ea"/>
              <a:cs typeface="+mn-ea"/>
              <a:sym typeface="+mn-ea"/>
            </a:endParaRPr>
          </a:p>
          <a:p>
            <a:r>
              <a:rPr lang="en-US" sz="1200">
                <a:latin typeface="+mn-ea"/>
                <a:cs typeface="+mn-ea"/>
                <a:sym typeface="+mn-ea"/>
              </a:rPr>
              <a:t>l </a:t>
            </a:r>
            <a:r>
              <a:rPr lang="zh-CN" sz="1200">
                <a:latin typeface="+mn-ea"/>
                <a:cs typeface="+mn-ea"/>
                <a:sym typeface="+mn-ea"/>
              </a:rPr>
              <a:t>2017年度申报的“关键技术研发项目”课题，获得木渎镇创新转型产业发展</a:t>
            </a:r>
          </a:p>
          <a:p>
            <a:r>
              <a:rPr lang="zh-CN" sz="1200">
                <a:latin typeface="+mn-ea"/>
                <a:cs typeface="+mn-ea"/>
                <a:sym typeface="+mn-ea"/>
              </a:rPr>
              <a:t>资金扶持。</a:t>
            </a:r>
            <a:endParaRPr lang="zh-CN" sz="1200" b="0">
              <a:latin typeface="+mn-ea"/>
              <a:cs typeface="+mn-ea"/>
            </a:endParaRPr>
          </a:p>
          <a:p>
            <a:pPr indent="0"/>
            <a:endParaRPr lang="en-US" sz="1200">
              <a:latin typeface="+mn-ea"/>
              <a:cs typeface="+mn-ea"/>
              <a:sym typeface="+mn-ea"/>
            </a:endParaRPr>
          </a:p>
          <a:p>
            <a:r>
              <a:rPr lang="en-US" sz="1200">
                <a:latin typeface="+mn-ea"/>
                <a:cs typeface="+mn-ea"/>
                <a:sym typeface="+mn-ea"/>
              </a:rPr>
              <a:t>l </a:t>
            </a:r>
            <a:r>
              <a:rPr lang="zh-CN" sz="1200">
                <a:latin typeface="+mn-ea"/>
                <a:cs typeface="+mn-ea"/>
                <a:sym typeface="+mn-ea"/>
              </a:rPr>
              <a:t>2017年度申报的“苏州市智能环境监测工程技术研究中心”课题项目，</a:t>
            </a:r>
          </a:p>
          <a:p>
            <a:pPr indent="0"/>
            <a:r>
              <a:rPr lang="zh-CN" sz="1200">
                <a:latin typeface="+mn-ea"/>
                <a:cs typeface="+mn-ea"/>
                <a:sym typeface="+mn-ea"/>
              </a:rPr>
              <a:t>获得吴中区科技局以及吴中区财政局的扶持资金资助。</a:t>
            </a:r>
            <a:endParaRPr lang="zh-CN" altLang="en-US" sz="1200"/>
          </a:p>
        </p:txBody>
      </p:sp>
      <p:sp>
        <p:nvSpPr>
          <p:cNvPr id="6" name="矩形 5"/>
          <p:cNvSpPr/>
          <p:nvPr/>
        </p:nvSpPr>
        <p:spPr>
          <a:xfrm>
            <a:off x="0" y="6464300"/>
            <a:ext cx="12201525" cy="266700"/>
          </a:xfrm>
          <a:prstGeom prst="rect">
            <a:avLst/>
          </a:prstGeom>
          <a:solidFill>
            <a:schemeClr val="bg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1"/>
    </p:custData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组合 41"/>
          <p:cNvGrpSpPr/>
          <p:nvPr/>
        </p:nvGrpSpPr>
        <p:grpSpPr>
          <a:xfrm>
            <a:off x="-2" y="2678691"/>
            <a:ext cx="12192000" cy="2419703"/>
            <a:chOff x="170694" y="177982"/>
            <a:chExt cx="3936003" cy="781165"/>
          </a:xfrm>
          <a:solidFill>
            <a:schemeClr val="accent5">
              <a:lumMod val="75000"/>
            </a:schemeClr>
          </a:solidFill>
        </p:grpSpPr>
        <p:sp>
          <p:nvSpPr>
            <p:cNvPr id="44" name="等腰三角形 43"/>
            <p:cNvSpPr/>
            <p:nvPr/>
          </p:nvSpPr>
          <p:spPr>
            <a:xfrm>
              <a:off x="1233863" y="177982"/>
              <a:ext cx="355284" cy="35651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5" name="等腰三角形 44"/>
            <p:cNvSpPr/>
            <p:nvPr/>
          </p:nvSpPr>
          <p:spPr>
            <a:xfrm flipV="1">
              <a:off x="200258" y="602633"/>
              <a:ext cx="355284" cy="35651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6" name="矩形 45"/>
            <p:cNvSpPr/>
            <p:nvPr/>
          </p:nvSpPr>
          <p:spPr>
            <a:xfrm>
              <a:off x="170694" y="261768"/>
              <a:ext cx="3936003" cy="611981"/>
            </a:xfrm>
            <a:prstGeom prst="rect">
              <a:avLst/>
            </a:prstGeom>
            <a:grp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7" name="平行四边形 46"/>
            <p:cNvSpPr/>
            <p:nvPr/>
          </p:nvSpPr>
          <p:spPr>
            <a:xfrm>
              <a:off x="376965" y="178257"/>
              <a:ext cx="1036076" cy="779005"/>
            </a:xfrm>
            <a:prstGeom prst="parallelogram">
              <a:avLst>
                <a:gd name="adj" fmla="val 4820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8" name="文本框 6"/>
            <p:cNvSpPr txBox="1"/>
            <p:nvPr/>
          </p:nvSpPr>
          <p:spPr>
            <a:xfrm>
              <a:off x="650907" y="284178"/>
              <a:ext cx="569115" cy="559651"/>
            </a:xfrm>
            <a:prstGeom prst="rect">
              <a:avLst/>
            </a:prstGeom>
            <a:grpFill/>
          </p:spPr>
          <p:txBody>
            <a:bodyPr wrap="square" lIns="91440" tIns="45720" rIns="9144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0665" b="0" i="0" u="none" strike="noStrike" kern="1200" cap="none" spc="0" normalizeH="0" baseline="0" noProof="0" dirty="0" smtClean="0">
                  <a:ln>
                    <a:noFill/>
                  </a:ln>
                  <a:solidFill>
                    <a:prstClr val="white">
                      <a:lumMod val="95000"/>
                    </a:prstClr>
                  </a:solidFill>
                  <a:effectLst/>
                  <a:uLnTx/>
                  <a:uFillTx/>
                  <a:latin typeface="Impact" panose="020B0806030902050204" pitchFamily="34" charset="0"/>
                  <a:ea typeface="宋体" panose="02010600030101010101" pitchFamily="2" charset="-122"/>
                  <a:cs typeface="+mn-cs"/>
                </a:rPr>
                <a:t>02</a:t>
              </a:r>
              <a:endParaRPr kumimoji="0" lang="zh-CN" altLang="en-US" sz="10665" b="0" i="0" u="none" strike="noStrike" kern="1200" cap="none" spc="0" normalizeH="0" baseline="0" noProof="0" dirty="0">
                <a:ln>
                  <a:noFill/>
                </a:ln>
                <a:solidFill>
                  <a:prstClr val="white">
                    <a:lumMod val="95000"/>
                  </a:prstClr>
                </a:solidFill>
                <a:effectLst/>
                <a:uLnTx/>
                <a:uFillTx/>
                <a:latin typeface="Impact" panose="020B0806030902050204" pitchFamily="34" charset="0"/>
                <a:ea typeface="宋体" panose="02010600030101010101" pitchFamily="2" charset="-122"/>
                <a:cs typeface="+mn-cs"/>
              </a:endParaRPr>
            </a:p>
          </p:txBody>
        </p:sp>
      </p:grpSp>
      <p:pic>
        <p:nvPicPr>
          <p:cNvPr id="17" name="图片 16" descr="logo.png"/>
          <p:cNvPicPr>
            <a:picLocks noChangeAspect="1"/>
          </p:cNvPicPr>
          <p:nvPr/>
        </p:nvPicPr>
        <p:blipFill>
          <a:blip r:embed="rId3" cstate="print"/>
          <a:stretch>
            <a:fillRect/>
          </a:stretch>
        </p:blipFill>
        <p:spPr>
          <a:xfrm>
            <a:off x="523241" y="596265"/>
            <a:ext cx="2222500" cy="555625"/>
          </a:xfrm>
          <a:prstGeom prst="rect">
            <a:avLst/>
          </a:prstGeom>
        </p:spPr>
      </p:pic>
      <p:sp>
        <p:nvSpPr>
          <p:cNvPr id="2" name="文本框 1"/>
          <p:cNvSpPr txBox="1"/>
          <p:nvPr/>
        </p:nvSpPr>
        <p:spPr>
          <a:xfrm>
            <a:off x="4884420" y="3511550"/>
            <a:ext cx="2954655" cy="923330"/>
          </a:xfrm>
          <a:prstGeom prst="rect">
            <a:avLst/>
          </a:prstGeom>
          <a:noFill/>
        </p:spPr>
        <p:txBody>
          <a:bodyPr wrap="none" rtlCol="0">
            <a:spAutoFit/>
          </a:bodyPr>
          <a:lstStyle/>
          <a:p>
            <a:r>
              <a:rPr lang="zh-CN" altLang="en-US" sz="5400" b="1">
                <a:solidFill>
                  <a:schemeClr val="bg1"/>
                </a:solidFill>
              </a:rPr>
              <a:t>主营业务</a:t>
            </a:r>
          </a:p>
        </p:txBody>
      </p:sp>
      <p:pic>
        <p:nvPicPr>
          <p:cNvPr id="14337" name="Picture 1" descr="E:\xww\市场\PPT 用图片\403.jpg"/>
          <p:cNvPicPr>
            <a:picLocks noChangeAspect="1" noChangeArrowheads="1"/>
          </p:cNvPicPr>
          <p:nvPr/>
        </p:nvPicPr>
        <p:blipFill>
          <a:blip r:embed="rId4" cstate="print"/>
          <a:srcRect/>
          <a:stretch>
            <a:fillRect/>
          </a:stretch>
        </p:blipFill>
        <p:spPr bwMode="auto">
          <a:xfrm>
            <a:off x="8552924" y="2936145"/>
            <a:ext cx="3639075" cy="1895914"/>
          </a:xfrm>
          <a:prstGeom prst="rect">
            <a:avLst/>
          </a:prstGeom>
          <a:noFill/>
          <a:effectLst>
            <a:softEdge rad="317500"/>
          </a:effectLst>
        </p:spPr>
      </p:pic>
      <p:sp>
        <p:nvSpPr>
          <p:cNvPr id="11" name="TextBox 10"/>
          <p:cNvSpPr txBox="1"/>
          <p:nvPr/>
        </p:nvSpPr>
        <p:spPr>
          <a:xfrm>
            <a:off x="8766495" y="4001549"/>
            <a:ext cx="1913024" cy="707886"/>
          </a:xfrm>
          <a:prstGeom prst="rect">
            <a:avLst/>
          </a:prstGeom>
          <a:noFill/>
        </p:spPr>
        <p:txBody>
          <a:bodyPr wrap="none" rtlCol="0">
            <a:spAutoFit/>
          </a:bodyPr>
          <a:lstStyle/>
          <a:p>
            <a:r>
              <a:rPr lang="en-US" altLang="zh-CN" sz="2000" b="1" dirty="0" smtClean="0">
                <a:solidFill>
                  <a:schemeClr val="bg1"/>
                </a:solidFill>
                <a:latin typeface="+mn-ea"/>
              </a:rPr>
              <a:t>Environment </a:t>
            </a:r>
          </a:p>
          <a:p>
            <a:r>
              <a:rPr lang="en-US" altLang="zh-CN" sz="2000" b="1" dirty="0" smtClean="0">
                <a:solidFill>
                  <a:schemeClr val="bg1"/>
                </a:solidFill>
                <a:latin typeface="+mn-ea"/>
              </a:rPr>
              <a:t>Protection</a:t>
            </a:r>
            <a:endParaRPr lang="zh-CN" altLang="en-US" sz="2000" b="1" dirty="0">
              <a:solidFill>
                <a:schemeClr val="bg1"/>
              </a:solidFill>
              <a:latin typeface="+mn-ea"/>
            </a:endParaRPr>
          </a:p>
        </p:txBody>
      </p:sp>
    </p:spTree>
    <p:custDataLst>
      <p:tags r:id="rId1"/>
    </p:custData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矩形 26"/>
          <p:cNvSpPr/>
          <p:nvPr/>
        </p:nvSpPr>
        <p:spPr>
          <a:xfrm>
            <a:off x="0" y="1587235"/>
            <a:ext cx="12192000" cy="4106183"/>
          </a:xfrm>
          <a:prstGeom prst="rect">
            <a:avLst/>
          </a:prstGeom>
          <a:solidFill>
            <a:schemeClr val="accent1">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1477860" y="3819243"/>
            <a:ext cx="2608976" cy="1484851"/>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p:cNvSpPr/>
          <p:nvPr/>
        </p:nvSpPr>
        <p:spPr>
          <a:xfrm>
            <a:off x="7334775" y="3803863"/>
            <a:ext cx="2608976" cy="1484851"/>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p:cNvSpPr/>
          <p:nvPr/>
        </p:nvSpPr>
        <p:spPr>
          <a:xfrm>
            <a:off x="7327783" y="2270076"/>
            <a:ext cx="2608976" cy="1484851"/>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476462" y="2274271"/>
            <a:ext cx="2608976" cy="1484851"/>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4" name="Diamond 5"/>
          <p:cNvSpPr/>
          <p:nvPr/>
        </p:nvSpPr>
        <p:spPr>
          <a:xfrm>
            <a:off x="3573710" y="1678653"/>
            <a:ext cx="4228051" cy="4118994"/>
          </a:xfrm>
          <a:prstGeom prst="diamond">
            <a:avLst/>
          </a:prstGeom>
          <a:gradFill>
            <a:gsLst>
              <a:gs pos="0">
                <a:srgbClr val="14CD68"/>
              </a:gs>
              <a:gs pos="100000">
                <a:srgbClr val="035C7D"/>
              </a:gs>
            </a:gsLst>
            <a:lin scaled="0"/>
          </a:gra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pic>
        <p:nvPicPr>
          <p:cNvPr id="23" name="图片 22" descr="logo.png"/>
          <p:cNvPicPr>
            <a:picLocks noChangeAspect="1"/>
          </p:cNvPicPr>
          <p:nvPr/>
        </p:nvPicPr>
        <p:blipFill>
          <a:blip r:embed="rId3" cstate="print"/>
          <a:stretch>
            <a:fillRect/>
          </a:stretch>
        </p:blipFill>
        <p:spPr>
          <a:xfrm>
            <a:off x="523241" y="472440"/>
            <a:ext cx="2222500" cy="555625"/>
          </a:xfrm>
          <a:prstGeom prst="rect">
            <a:avLst/>
          </a:prstGeom>
        </p:spPr>
      </p:pic>
      <p:sp>
        <p:nvSpPr>
          <p:cNvPr id="235" name="Freeform 6"/>
          <p:cNvSpPr/>
          <p:nvPr/>
        </p:nvSpPr>
        <p:spPr>
          <a:xfrm>
            <a:off x="4121852" y="2275537"/>
            <a:ext cx="1440873" cy="1441068"/>
          </a:xfrm>
          <a:custGeom>
            <a:avLst/>
            <a:gdLst>
              <a:gd name="connsiteX0" fmla="*/ 0 w 2113280"/>
              <a:gd name="connsiteY0" fmla="*/ 352220 h 2113280"/>
              <a:gd name="connsiteX1" fmla="*/ 352220 w 2113280"/>
              <a:gd name="connsiteY1" fmla="*/ 0 h 2113280"/>
              <a:gd name="connsiteX2" fmla="*/ 1761060 w 2113280"/>
              <a:gd name="connsiteY2" fmla="*/ 0 h 2113280"/>
              <a:gd name="connsiteX3" fmla="*/ 2113280 w 2113280"/>
              <a:gd name="connsiteY3" fmla="*/ 352220 h 2113280"/>
              <a:gd name="connsiteX4" fmla="*/ 2113280 w 2113280"/>
              <a:gd name="connsiteY4" fmla="*/ 1761060 h 2113280"/>
              <a:gd name="connsiteX5" fmla="*/ 1761060 w 2113280"/>
              <a:gd name="connsiteY5" fmla="*/ 2113280 h 2113280"/>
              <a:gd name="connsiteX6" fmla="*/ 352220 w 2113280"/>
              <a:gd name="connsiteY6" fmla="*/ 2113280 h 2113280"/>
              <a:gd name="connsiteX7" fmla="*/ 0 w 2113280"/>
              <a:gd name="connsiteY7" fmla="*/ 1761060 h 2113280"/>
              <a:gd name="connsiteX8" fmla="*/ 0 w 2113280"/>
              <a:gd name="connsiteY8" fmla="*/ 352220 h 211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3280" h="2113280">
                <a:moveTo>
                  <a:pt x="0" y="352220"/>
                </a:moveTo>
                <a:cubicBezTo>
                  <a:pt x="0" y="157694"/>
                  <a:pt x="157694" y="0"/>
                  <a:pt x="352220" y="0"/>
                </a:cubicBezTo>
                <a:lnTo>
                  <a:pt x="1761060" y="0"/>
                </a:lnTo>
                <a:cubicBezTo>
                  <a:pt x="1955586" y="0"/>
                  <a:pt x="2113280" y="157694"/>
                  <a:pt x="2113280" y="352220"/>
                </a:cubicBezTo>
                <a:lnTo>
                  <a:pt x="2113280" y="1761060"/>
                </a:lnTo>
                <a:cubicBezTo>
                  <a:pt x="2113280" y="1955586"/>
                  <a:pt x="1955586" y="2113280"/>
                  <a:pt x="1761060" y="2113280"/>
                </a:cubicBezTo>
                <a:lnTo>
                  <a:pt x="352220" y="2113280"/>
                </a:lnTo>
                <a:cubicBezTo>
                  <a:pt x="157694" y="2113280"/>
                  <a:pt x="0" y="1955586"/>
                  <a:pt x="0" y="1761060"/>
                </a:cubicBezTo>
                <a:lnTo>
                  <a:pt x="0" y="352220"/>
                </a:lnTo>
                <a:close/>
              </a:path>
            </a:pathLst>
          </a:custGeom>
          <a:blipFill dpi="0" rotWithShape="1">
            <a:blip r:embed="rId4" cstate="print"/>
            <a:srcRect/>
            <a:stretch>
              <a:fillRect/>
            </a:stretch>
          </a:blipFill>
          <a:ln>
            <a:solidFill>
              <a:schemeClr val="bg1">
                <a:lumMod val="8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1290" tIns="301290" rIns="301290" bIns="301290" numCol="1" spcCol="1270" anchor="ctr" anchorCtr="0">
            <a:noAutofit/>
          </a:bodyPr>
          <a:lstStyle/>
          <a:p>
            <a:pPr algn="ctr" defTabSz="1733550">
              <a:lnSpc>
                <a:spcPct val="90000"/>
              </a:lnSpc>
              <a:spcAft>
                <a:spcPct val="35000"/>
              </a:spcAft>
            </a:pPr>
            <a:endParaRPr lang="en-GB" sz="6600" dirty="0">
              <a:latin typeface="+mj-lt"/>
            </a:endParaRPr>
          </a:p>
        </p:txBody>
      </p:sp>
      <p:sp>
        <p:nvSpPr>
          <p:cNvPr id="236" name="Freeform 7"/>
          <p:cNvSpPr/>
          <p:nvPr/>
        </p:nvSpPr>
        <p:spPr>
          <a:xfrm>
            <a:off x="5866509" y="2292315"/>
            <a:ext cx="1440873" cy="1441068"/>
          </a:xfrm>
          <a:custGeom>
            <a:avLst/>
            <a:gdLst>
              <a:gd name="connsiteX0" fmla="*/ 0 w 2113280"/>
              <a:gd name="connsiteY0" fmla="*/ 352220 h 2113280"/>
              <a:gd name="connsiteX1" fmla="*/ 352220 w 2113280"/>
              <a:gd name="connsiteY1" fmla="*/ 0 h 2113280"/>
              <a:gd name="connsiteX2" fmla="*/ 1761060 w 2113280"/>
              <a:gd name="connsiteY2" fmla="*/ 0 h 2113280"/>
              <a:gd name="connsiteX3" fmla="*/ 2113280 w 2113280"/>
              <a:gd name="connsiteY3" fmla="*/ 352220 h 2113280"/>
              <a:gd name="connsiteX4" fmla="*/ 2113280 w 2113280"/>
              <a:gd name="connsiteY4" fmla="*/ 1761060 h 2113280"/>
              <a:gd name="connsiteX5" fmla="*/ 1761060 w 2113280"/>
              <a:gd name="connsiteY5" fmla="*/ 2113280 h 2113280"/>
              <a:gd name="connsiteX6" fmla="*/ 352220 w 2113280"/>
              <a:gd name="connsiteY6" fmla="*/ 2113280 h 2113280"/>
              <a:gd name="connsiteX7" fmla="*/ 0 w 2113280"/>
              <a:gd name="connsiteY7" fmla="*/ 1761060 h 2113280"/>
              <a:gd name="connsiteX8" fmla="*/ 0 w 2113280"/>
              <a:gd name="connsiteY8" fmla="*/ 352220 h 211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3280" h="2113280">
                <a:moveTo>
                  <a:pt x="0" y="352220"/>
                </a:moveTo>
                <a:cubicBezTo>
                  <a:pt x="0" y="157694"/>
                  <a:pt x="157694" y="0"/>
                  <a:pt x="352220" y="0"/>
                </a:cubicBezTo>
                <a:lnTo>
                  <a:pt x="1761060" y="0"/>
                </a:lnTo>
                <a:cubicBezTo>
                  <a:pt x="1955586" y="0"/>
                  <a:pt x="2113280" y="157694"/>
                  <a:pt x="2113280" y="352220"/>
                </a:cubicBezTo>
                <a:lnTo>
                  <a:pt x="2113280" y="1761060"/>
                </a:lnTo>
                <a:cubicBezTo>
                  <a:pt x="2113280" y="1955586"/>
                  <a:pt x="1955586" y="2113280"/>
                  <a:pt x="1761060" y="2113280"/>
                </a:cubicBezTo>
                <a:lnTo>
                  <a:pt x="352220" y="2113280"/>
                </a:lnTo>
                <a:cubicBezTo>
                  <a:pt x="157694" y="2113280"/>
                  <a:pt x="0" y="1955586"/>
                  <a:pt x="0" y="1761060"/>
                </a:cubicBezTo>
                <a:lnTo>
                  <a:pt x="0" y="352220"/>
                </a:lnTo>
                <a:close/>
              </a:path>
            </a:pathLst>
          </a:custGeom>
          <a:blipFill dpi="0" rotWithShape="1">
            <a:blip r:embed="rId5" cstate="print"/>
            <a:srcRect/>
            <a:stretch>
              <a:fillRect/>
            </a:stretch>
          </a:blipFill>
          <a:ln>
            <a:solidFill>
              <a:schemeClr val="bg1">
                <a:lumMod val="8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1290" tIns="301290" rIns="301290" bIns="301290" numCol="1" spcCol="1270" anchor="ctr" anchorCtr="0">
            <a:noAutofit/>
          </a:bodyPr>
          <a:lstStyle/>
          <a:p>
            <a:pPr algn="ctr" defTabSz="1733550">
              <a:lnSpc>
                <a:spcPct val="90000"/>
              </a:lnSpc>
              <a:spcAft>
                <a:spcPct val="35000"/>
              </a:spcAft>
            </a:pPr>
            <a:endParaRPr lang="en-GB" sz="6600" dirty="0">
              <a:latin typeface="+mj-lt"/>
            </a:endParaRPr>
          </a:p>
        </p:txBody>
      </p:sp>
      <p:sp>
        <p:nvSpPr>
          <p:cNvPr id="237" name="Freeform 8"/>
          <p:cNvSpPr/>
          <p:nvPr/>
        </p:nvSpPr>
        <p:spPr>
          <a:xfrm>
            <a:off x="4121852" y="3827456"/>
            <a:ext cx="1440873" cy="1441068"/>
          </a:xfrm>
          <a:custGeom>
            <a:avLst/>
            <a:gdLst>
              <a:gd name="connsiteX0" fmla="*/ 0 w 2113280"/>
              <a:gd name="connsiteY0" fmla="*/ 352220 h 2113280"/>
              <a:gd name="connsiteX1" fmla="*/ 352220 w 2113280"/>
              <a:gd name="connsiteY1" fmla="*/ 0 h 2113280"/>
              <a:gd name="connsiteX2" fmla="*/ 1761060 w 2113280"/>
              <a:gd name="connsiteY2" fmla="*/ 0 h 2113280"/>
              <a:gd name="connsiteX3" fmla="*/ 2113280 w 2113280"/>
              <a:gd name="connsiteY3" fmla="*/ 352220 h 2113280"/>
              <a:gd name="connsiteX4" fmla="*/ 2113280 w 2113280"/>
              <a:gd name="connsiteY4" fmla="*/ 1761060 h 2113280"/>
              <a:gd name="connsiteX5" fmla="*/ 1761060 w 2113280"/>
              <a:gd name="connsiteY5" fmla="*/ 2113280 h 2113280"/>
              <a:gd name="connsiteX6" fmla="*/ 352220 w 2113280"/>
              <a:gd name="connsiteY6" fmla="*/ 2113280 h 2113280"/>
              <a:gd name="connsiteX7" fmla="*/ 0 w 2113280"/>
              <a:gd name="connsiteY7" fmla="*/ 1761060 h 2113280"/>
              <a:gd name="connsiteX8" fmla="*/ 0 w 2113280"/>
              <a:gd name="connsiteY8" fmla="*/ 352220 h 211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3280" h="2113280">
                <a:moveTo>
                  <a:pt x="0" y="352220"/>
                </a:moveTo>
                <a:cubicBezTo>
                  <a:pt x="0" y="157694"/>
                  <a:pt x="157694" y="0"/>
                  <a:pt x="352220" y="0"/>
                </a:cubicBezTo>
                <a:lnTo>
                  <a:pt x="1761060" y="0"/>
                </a:lnTo>
                <a:cubicBezTo>
                  <a:pt x="1955586" y="0"/>
                  <a:pt x="2113280" y="157694"/>
                  <a:pt x="2113280" y="352220"/>
                </a:cubicBezTo>
                <a:lnTo>
                  <a:pt x="2113280" y="1761060"/>
                </a:lnTo>
                <a:cubicBezTo>
                  <a:pt x="2113280" y="1955586"/>
                  <a:pt x="1955586" y="2113280"/>
                  <a:pt x="1761060" y="2113280"/>
                </a:cubicBezTo>
                <a:lnTo>
                  <a:pt x="352220" y="2113280"/>
                </a:lnTo>
                <a:cubicBezTo>
                  <a:pt x="157694" y="2113280"/>
                  <a:pt x="0" y="1955586"/>
                  <a:pt x="0" y="1761060"/>
                </a:cubicBezTo>
                <a:lnTo>
                  <a:pt x="0" y="352220"/>
                </a:lnTo>
                <a:close/>
              </a:path>
            </a:pathLst>
          </a:custGeom>
          <a:blipFill dpi="0" rotWithShape="1">
            <a:blip r:embed="rId6" cstate="print"/>
            <a:srcRect/>
            <a:stretch>
              <a:fillRect/>
            </a:stretch>
          </a:blipFill>
          <a:ln>
            <a:solidFill>
              <a:schemeClr val="bg1">
                <a:lumMod val="8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1290" tIns="301290" rIns="301290" bIns="301290" numCol="1" spcCol="1270" anchor="ctr" anchorCtr="0">
            <a:noAutofit/>
          </a:bodyPr>
          <a:lstStyle/>
          <a:p>
            <a:pPr algn="ctr" defTabSz="1733550">
              <a:lnSpc>
                <a:spcPct val="90000"/>
              </a:lnSpc>
              <a:spcAft>
                <a:spcPct val="35000"/>
              </a:spcAft>
            </a:pPr>
            <a:endParaRPr lang="en-GB" sz="6600" dirty="0">
              <a:latin typeface="+mj-lt"/>
            </a:endParaRPr>
          </a:p>
        </p:txBody>
      </p:sp>
      <p:sp>
        <p:nvSpPr>
          <p:cNvPr id="264" name="Freeform 9"/>
          <p:cNvSpPr/>
          <p:nvPr/>
        </p:nvSpPr>
        <p:spPr>
          <a:xfrm>
            <a:off x="5866509" y="3844234"/>
            <a:ext cx="1440873" cy="1441068"/>
          </a:xfrm>
          <a:custGeom>
            <a:avLst/>
            <a:gdLst>
              <a:gd name="connsiteX0" fmla="*/ 0 w 2113280"/>
              <a:gd name="connsiteY0" fmla="*/ 352220 h 2113280"/>
              <a:gd name="connsiteX1" fmla="*/ 352220 w 2113280"/>
              <a:gd name="connsiteY1" fmla="*/ 0 h 2113280"/>
              <a:gd name="connsiteX2" fmla="*/ 1761060 w 2113280"/>
              <a:gd name="connsiteY2" fmla="*/ 0 h 2113280"/>
              <a:gd name="connsiteX3" fmla="*/ 2113280 w 2113280"/>
              <a:gd name="connsiteY3" fmla="*/ 352220 h 2113280"/>
              <a:gd name="connsiteX4" fmla="*/ 2113280 w 2113280"/>
              <a:gd name="connsiteY4" fmla="*/ 1761060 h 2113280"/>
              <a:gd name="connsiteX5" fmla="*/ 1761060 w 2113280"/>
              <a:gd name="connsiteY5" fmla="*/ 2113280 h 2113280"/>
              <a:gd name="connsiteX6" fmla="*/ 352220 w 2113280"/>
              <a:gd name="connsiteY6" fmla="*/ 2113280 h 2113280"/>
              <a:gd name="connsiteX7" fmla="*/ 0 w 2113280"/>
              <a:gd name="connsiteY7" fmla="*/ 1761060 h 2113280"/>
              <a:gd name="connsiteX8" fmla="*/ 0 w 2113280"/>
              <a:gd name="connsiteY8" fmla="*/ 352220 h 211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3280" h="2113280">
                <a:moveTo>
                  <a:pt x="0" y="352220"/>
                </a:moveTo>
                <a:cubicBezTo>
                  <a:pt x="0" y="157694"/>
                  <a:pt x="157694" y="0"/>
                  <a:pt x="352220" y="0"/>
                </a:cubicBezTo>
                <a:lnTo>
                  <a:pt x="1761060" y="0"/>
                </a:lnTo>
                <a:cubicBezTo>
                  <a:pt x="1955586" y="0"/>
                  <a:pt x="2113280" y="157694"/>
                  <a:pt x="2113280" y="352220"/>
                </a:cubicBezTo>
                <a:lnTo>
                  <a:pt x="2113280" y="1761060"/>
                </a:lnTo>
                <a:cubicBezTo>
                  <a:pt x="2113280" y="1955586"/>
                  <a:pt x="1955586" y="2113280"/>
                  <a:pt x="1761060" y="2113280"/>
                </a:cubicBezTo>
                <a:lnTo>
                  <a:pt x="352220" y="2113280"/>
                </a:lnTo>
                <a:cubicBezTo>
                  <a:pt x="157694" y="2113280"/>
                  <a:pt x="0" y="1955586"/>
                  <a:pt x="0" y="1761060"/>
                </a:cubicBezTo>
                <a:lnTo>
                  <a:pt x="0" y="352220"/>
                </a:lnTo>
                <a:close/>
              </a:path>
            </a:pathLst>
          </a:custGeom>
          <a:blipFill dpi="0" rotWithShape="1">
            <a:blip r:embed="rId7" cstate="print"/>
            <a:srcRect/>
            <a:stretch>
              <a:fillRect/>
            </a:stretch>
          </a:blipFill>
          <a:ln>
            <a:solidFill>
              <a:schemeClr val="bg1">
                <a:lumMod val="8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1290" tIns="301290" rIns="301290" bIns="301290" numCol="1" spcCol="1270" anchor="ctr" anchorCtr="0">
            <a:noAutofit/>
          </a:bodyPr>
          <a:lstStyle/>
          <a:p>
            <a:pPr algn="ctr" defTabSz="1733550">
              <a:lnSpc>
                <a:spcPct val="90000"/>
              </a:lnSpc>
              <a:spcAft>
                <a:spcPct val="35000"/>
              </a:spcAft>
            </a:pPr>
            <a:endParaRPr lang="en-GB" sz="6600" dirty="0"/>
          </a:p>
        </p:txBody>
      </p:sp>
      <p:sp>
        <p:nvSpPr>
          <p:cNvPr id="20" name="TextBox 19"/>
          <p:cNvSpPr txBox="1"/>
          <p:nvPr/>
        </p:nvSpPr>
        <p:spPr>
          <a:xfrm>
            <a:off x="7493173" y="2723442"/>
            <a:ext cx="2236514" cy="338556"/>
          </a:xfrm>
          <a:prstGeom prst="rect">
            <a:avLst/>
          </a:prstGeom>
          <a:noFill/>
        </p:spPr>
        <p:txBody>
          <a:bodyPr wrap="none" lIns="91442" tIns="45721" rIns="91442" bIns="45721" rtlCol="0">
            <a:spAutoFit/>
          </a:bodyPr>
          <a:lstStyle/>
          <a:p>
            <a:pPr algn="l"/>
            <a:r>
              <a:rPr lang="zh-CN" altLang="en-US" sz="1600" b="1" dirty="0">
                <a:solidFill>
                  <a:schemeClr val="tx1"/>
                </a:solidFill>
                <a:latin typeface="微软雅黑" panose="020B0503020204020204" charset="-122"/>
                <a:ea typeface="微软雅黑" panose="020B0503020204020204" charset="-122"/>
              </a:rPr>
              <a:t>环境监察辅助执法系统</a:t>
            </a:r>
          </a:p>
        </p:txBody>
      </p:sp>
      <p:sp>
        <p:nvSpPr>
          <p:cNvPr id="2" name="TextBox 21"/>
          <p:cNvSpPr txBox="1"/>
          <p:nvPr/>
        </p:nvSpPr>
        <p:spPr>
          <a:xfrm>
            <a:off x="7711288" y="4284707"/>
            <a:ext cx="1005407" cy="338556"/>
          </a:xfrm>
          <a:prstGeom prst="rect">
            <a:avLst/>
          </a:prstGeom>
          <a:noFill/>
        </p:spPr>
        <p:txBody>
          <a:bodyPr wrap="none" lIns="91442" tIns="45721" rIns="91442" bIns="45721" rtlCol="0">
            <a:spAutoFit/>
          </a:bodyPr>
          <a:lstStyle/>
          <a:p>
            <a:pPr algn="l"/>
            <a:r>
              <a:rPr lang="zh-CN" altLang="en-US" sz="1600" b="1" dirty="0">
                <a:solidFill>
                  <a:schemeClr val="tx1"/>
                </a:solidFill>
                <a:latin typeface="微软雅黑" panose="020B0503020204020204" charset="-122"/>
                <a:ea typeface="微软雅黑" panose="020B0503020204020204" charset="-122"/>
              </a:rPr>
              <a:t>环境咨询</a:t>
            </a:r>
          </a:p>
        </p:txBody>
      </p:sp>
      <p:sp>
        <p:nvSpPr>
          <p:cNvPr id="24" name="TextBox 23"/>
          <p:cNvSpPr txBox="1"/>
          <p:nvPr/>
        </p:nvSpPr>
        <p:spPr>
          <a:xfrm>
            <a:off x="1749859" y="4209206"/>
            <a:ext cx="1826145" cy="338556"/>
          </a:xfrm>
          <a:prstGeom prst="rect">
            <a:avLst/>
          </a:prstGeom>
          <a:noFill/>
        </p:spPr>
        <p:txBody>
          <a:bodyPr wrap="none" lIns="91442" tIns="45721" rIns="91442" bIns="45721" rtlCol="0">
            <a:spAutoFit/>
          </a:bodyPr>
          <a:lstStyle/>
          <a:p>
            <a:pPr algn="r"/>
            <a:r>
              <a:rPr lang="zh-CN" altLang="en-US" sz="1600" b="1" dirty="0">
                <a:solidFill>
                  <a:schemeClr val="tx1"/>
                </a:solidFill>
                <a:latin typeface="微软雅黑" panose="020B0503020204020204" charset="-122"/>
                <a:ea typeface="微软雅黑" panose="020B0503020204020204" charset="-122"/>
              </a:rPr>
              <a:t>环境排污总量监管</a:t>
            </a:r>
          </a:p>
        </p:txBody>
      </p:sp>
      <p:sp>
        <p:nvSpPr>
          <p:cNvPr id="26" name="TextBox 25"/>
          <p:cNvSpPr txBox="1"/>
          <p:nvPr/>
        </p:nvSpPr>
        <p:spPr>
          <a:xfrm>
            <a:off x="1560464" y="2715040"/>
            <a:ext cx="2326282" cy="338556"/>
          </a:xfrm>
          <a:prstGeom prst="rect">
            <a:avLst/>
          </a:prstGeom>
          <a:noFill/>
        </p:spPr>
        <p:txBody>
          <a:bodyPr wrap="none" lIns="91442" tIns="45721" rIns="91442" bIns="45721" rtlCol="0">
            <a:spAutoFit/>
          </a:bodyPr>
          <a:lstStyle/>
          <a:p>
            <a:pPr algn="r"/>
            <a:r>
              <a:rPr lang="zh-CN" altLang="en-US" sz="1600" b="1" dirty="0">
                <a:solidFill>
                  <a:schemeClr val="tx1"/>
                </a:solidFill>
                <a:latin typeface="微软雅黑" panose="020B0503020204020204" charset="-122"/>
                <a:ea typeface="微软雅黑" panose="020B0503020204020204" charset="-122"/>
              </a:rPr>
              <a:t>环境监测业务-大气环境</a:t>
            </a:r>
          </a:p>
        </p:txBody>
      </p:sp>
      <p:pic>
        <p:nvPicPr>
          <p:cNvPr id="6" name="图片 5" descr="204"/>
          <p:cNvPicPr/>
          <p:nvPr/>
        </p:nvPicPr>
        <p:blipFill>
          <a:blip r:embed="rId8" cstate="print"/>
          <a:stretch>
            <a:fillRect/>
          </a:stretch>
        </p:blipFill>
        <p:spPr>
          <a:xfrm>
            <a:off x="4122082" y="3827376"/>
            <a:ext cx="1440000" cy="1440000"/>
          </a:xfrm>
          <a:prstGeom prst="rect">
            <a:avLst/>
          </a:prstGeom>
        </p:spPr>
      </p:pic>
      <p:pic>
        <p:nvPicPr>
          <p:cNvPr id="9" name="图片 8" descr="406"/>
          <p:cNvPicPr/>
          <p:nvPr/>
        </p:nvPicPr>
        <p:blipFill>
          <a:blip r:embed="rId9" cstate="print"/>
          <a:stretch>
            <a:fillRect/>
          </a:stretch>
        </p:blipFill>
        <p:spPr>
          <a:xfrm>
            <a:off x="4122082" y="2295756"/>
            <a:ext cx="1440000" cy="1440000"/>
          </a:xfrm>
          <a:prstGeom prst="rect">
            <a:avLst/>
          </a:prstGeom>
          <a:ln w="31750" cmpd="sng">
            <a:solidFill>
              <a:schemeClr val="accent1">
                <a:lumMod val="50000"/>
              </a:schemeClr>
            </a:solidFill>
            <a:prstDash val="solid"/>
          </a:ln>
        </p:spPr>
      </p:pic>
      <p:pic>
        <p:nvPicPr>
          <p:cNvPr id="10" name="图片 9" descr="408"/>
          <p:cNvPicPr/>
          <p:nvPr/>
        </p:nvPicPr>
        <p:blipFill>
          <a:blip r:embed="rId10" cstate="print"/>
          <a:stretch>
            <a:fillRect/>
          </a:stretch>
        </p:blipFill>
        <p:spPr>
          <a:xfrm>
            <a:off x="5866334" y="2292214"/>
            <a:ext cx="1440000" cy="1440000"/>
          </a:xfrm>
          <a:prstGeom prst="rect">
            <a:avLst/>
          </a:prstGeom>
          <a:ln w="31750" cmpd="sng">
            <a:solidFill>
              <a:schemeClr val="accent1">
                <a:lumMod val="50000"/>
              </a:schemeClr>
            </a:solidFill>
            <a:prstDash val="solid"/>
          </a:ln>
        </p:spPr>
      </p:pic>
      <p:pic>
        <p:nvPicPr>
          <p:cNvPr id="11" name="图片 10" descr="312_副本"/>
          <p:cNvPicPr/>
          <p:nvPr/>
        </p:nvPicPr>
        <p:blipFill>
          <a:blip r:embed="rId11" cstate="print"/>
          <a:stretch>
            <a:fillRect/>
          </a:stretch>
        </p:blipFill>
        <p:spPr>
          <a:xfrm>
            <a:off x="4122717" y="3828011"/>
            <a:ext cx="1440000" cy="1440000"/>
          </a:xfrm>
          <a:prstGeom prst="rect">
            <a:avLst/>
          </a:prstGeom>
          <a:ln w="31750" cmpd="sng">
            <a:solidFill>
              <a:schemeClr val="accent1">
                <a:lumMod val="50000"/>
              </a:schemeClr>
            </a:solidFill>
            <a:prstDash val="solid"/>
          </a:ln>
        </p:spPr>
      </p:pic>
      <p:pic>
        <p:nvPicPr>
          <p:cNvPr id="12" name="图片 11" descr="313_副本"/>
          <p:cNvPicPr/>
          <p:nvPr/>
        </p:nvPicPr>
        <p:blipFill>
          <a:blip r:embed="rId12" cstate="print"/>
          <a:stretch>
            <a:fillRect/>
          </a:stretch>
        </p:blipFill>
        <p:spPr>
          <a:xfrm>
            <a:off x="5866969" y="3827376"/>
            <a:ext cx="1440000" cy="1440000"/>
          </a:xfrm>
          <a:prstGeom prst="rect">
            <a:avLst/>
          </a:prstGeom>
          <a:ln w="31750" cmpd="sng">
            <a:solidFill>
              <a:schemeClr val="accent1">
                <a:shade val="50000"/>
              </a:schemeClr>
            </a:solidFill>
            <a:prstDash val="solid"/>
          </a:ln>
        </p:spPr>
      </p:pic>
      <p:sp>
        <p:nvSpPr>
          <p:cNvPr id="3" name="文本框 2"/>
          <p:cNvSpPr txBox="1"/>
          <p:nvPr/>
        </p:nvSpPr>
        <p:spPr>
          <a:xfrm>
            <a:off x="2866122" y="3144494"/>
            <a:ext cx="800219" cy="338554"/>
          </a:xfrm>
          <a:prstGeom prst="rect">
            <a:avLst/>
          </a:prstGeom>
          <a:noFill/>
        </p:spPr>
        <p:txBody>
          <a:bodyPr wrap="square" rtlCol="0" anchor="t">
            <a:spAutoFit/>
          </a:bodyPr>
          <a:lstStyle/>
          <a:p>
            <a:r>
              <a:rPr lang="zh-CN" altLang="en-US" sz="1600" b="1" dirty="0">
                <a:latin typeface="微软雅黑" panose="020B0503020204020204" charset="-122"/>
                <a:ea typeface="微软雅黑" panose="020B0503020204020204" charset="-122"/>
                <a:sym typeface="+mn-ea"/>
              </a:rPr>
              <a:t>水环境</a:t>
            </a:r>
          </a:p>
        </p:txBody>
      </p:sp>
      <p:sp>
        <p:nvSpPr>
          <p:cNvPr id="21" name="矩形 20"/>
          <p:cNvSpPr/>
          <p:nvPr/>
        </p:nvSpPr>
        <p:spPr>
          <a:xfrm>
            <a:off x="0" y="6464300"/>
            <a:ext cx="12201525" cy="266700"/>
          </a:xfrm>
          <a:prstGeom prst="rect">
            <a:avLst/>
          </a:prstGeom>
          <a:solidFill>
            <a:schemeClr val="bg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1"/>
    </p:custData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3942828" y="1887523"/>
            <a:ext cx="5603845" cy="3137483"/>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descr="logo.png"/>
          <p:cNvPicPr>
            <a:picLocks noChangeAspect="1"/>
          </p:cNvPicPr>
          <p:nvPr/>
        </p:nvPicPr>
        <p:blipFill>
          <a:blip r:embed="rId3" cstate="print"/>
          <a:stretch>
            <a:fillRect/>
          </a:stretch>
        </p:blipFill>
        <p:spPr>
          <a:xfrm>
            <a:off x="523241" y="472440"/>
            <a:ext cx="2222500" cy="555625"/>
          </a:xfrm>
          <a:prstGeom prst="rect">
            <a:avLst/>
          </a:prstGeom>
        </p:spPr>
      </p:pic>
      <p:sp>
        <p:nvSpPr>
          <p:cNvPr id="7" name="Rectangle 6"/>
          <p:cNvSpPr/>
          <p:nvPr/>
        </p:nvSpPr>
        <p:spPr>
          <a:xfrm>
            <a:off x="916211" y="4614548"/>
            <a:ext cx="2289445" cy="43933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solidFill>
                  <a:schemeClr val="tx1"/>
                </a:solidFill>
                <a:latin typeface="微软雅黑" panose="020B0503020204020204" charset="-122"/>
                <a:ea typeface="微软雅黑" panose="020B0503020204020204" charset="-122"/>
                <a:sym typeface="+mn-ea"/>
              </a:rPr>
              <a:t>环境监测业务-大气环境</a:t>
            </a:r>
          </a:p>
        </p:txBody>
      </p:sp>
      <p:sp>
        <p:nvSpPr>
          <p:cNvPr id="100" name="文本框 99"/>
          <p:cNvSpPr txBox="1"/>
          <p:nvPr/>
        </p:nvSpPr>
        <p:spPr>
          <a:xfrm>
            <a:off x="4178935" y="1895475"/>
            <a:ext cx="5080000" cy="3108543"/>
          </a:xfrm>
          <a:prstGeom prst="rect">
            <a:avLst/>
          </a:prstGeom>
          <a:noFill/>
          <a:ln w="9525">
            <a:noFill/>
          </a:ln>
        </p:spPr>
        <p:txBody>
          <a:bodyPr>
            <a:spAutoFit/>
          </a:bodyPr>
          <a:lstStyle/>
          <a:p>
            <a:pPr indent="0"/>
            <a:r>
              <a:rPr lang="zh-CN" sz="1400" b="1" dirty="0">
                <a:latin typeface="+mn-ea"/>
                <a:cs typeface="+mn-ea"/>
              </a:rPr>
              <a:t>污染源排放在线监测</a:t>
            </a:r>
          </a:p>
          <a:p>
            <a:pPr indent="0"/>
            <a:endParaRPr lang="zh-CN" sz="1400" b="0" dirty="0">
              <a:latin typeface="+mn-ea"/>
              <a:cs typeface="+mn-ea"/>
            </a:endParaRPr>
          </a:p>
          <a:p>
            <a:r>
              <a:rPr lang="zh-CN" sz="1400" b="0" dirty="0">
                <a:latin typeface="+mn-ea"/>
                <a:cs typeface="+mn-ea"/>
              </a:rPr>
              <a:t>VOCs在线监测仪，TY-mAIR厂界监测微型站，TVOC监测仪</a:t>
            </a:r>
            <a:endParaRPr lang="en-US" sz="1400" b="0" dirty="0">
              <a:latin typeface="+mn-ea"/>
              <a:cs typeface="+mn-ea"/>
            </a:endParaRPr>
          </a:p>
          <a:p>
            <a:r>
              <a:rPr lang="en-US" sz="1400" b="0" dirty="0">
                <a:latin typeface="+mn-ea"/>
                <a:cs typeface="+mn-ea"/>
              </a:rPr>
              <a:t> </a:t>
            </a:r>
            <a:endParaRPr lang="zh-CN" sz="1400" b="0" dirty="0">
              <a:latin typeface="+mn-ea"/>
              <a:cs typeface="+mn-ea"/>
            </a:endParaRPr>
          </a:p>
          <a:p>
            <a:pPr indent="0"/>
            <a:r>
              <a:rPr lang="zh-CN" sz="1400" b="1" dirty="0">
                <a:latin typeface="+mn-ea"/>
                <a:cs typeface="+mn-ea"/>
              </a:rPr>
              <a:t>空气质量监测</a:t>
            </a:r>
          </a:p>
          <a:p>
            <a:pPr indent="0"/>
            <a:endParaRPr lang="zh-CN" sz="1400" b="0" dirty="0">
              <a:latin typeface="+mn-ea"/>
              <a:cs typeface="+mn-ea"/>
            </a:endParaRPr>
          </a:p>
          <a:p>
            <a:r>
              <a:rPr lang="zh-CN" sz="1400" b="0" dirty="0">
                <a:latin typeface="+mn-ea"/>
                <a:cs typeface="+mn-ea"/>
              </a:rPr>
              <a:t>空气微型传感器，</a:t>
            </a:r>
            <a:r>
              <a:rPr lang="en-US" sz="1400" b="0" dirty="0">
                <a:latin typeface="+mn-ea"/>
                <a:cs typeface="+mn-ea"/>
              </a:rPr>
              <a:t>O</a:t>
            </a:r>
            <a:r>
              <a:rPr lang="en-US" sz="1400" b="0" baseline="-25000" dirty="0">
                <a:latin typeface="+mn-ea"/>
                <a:cs typeface="+mn-ea"/>
              </a:rPr>
              <a:t>3</a:t>
            </a:r>
            <a:r>
              <a:rPr lang="zh-CN" sz="1400" b="0" dirty="0">
                <a:latin typeface="+mn-ea"/>
                <a:cs typeface="+mn-ea"/>
              </a:rPr>
              <a:t>在线监测仪，</a:t>
            </a:r>
            <a:r>
              <a:rPr lang="en-US" sz="1400" b="0" dirty="0">
                <a:latin typeface="+mn-ea"/>
                <a:cs typeface="+mn-ea"/>
              </a:rPr>
              <a:t>NO</a:t>
            </a:r>
            <a:r>
              <a:rPr lang="en-US" sz="1400" b="0" baseline="-25000" dirty="0">
                <a:latin typeface="+mn-ea"/>
                <a:cs typeface="+mn-ea"/>
              </a:rPr>
              <a:t>X</a:t>
            </a:r>
            <a:r>
              <a:rPr lang="zh-CN" sz="1400" b="0" dirty="0">
                <a:latin typeface="+mn-ea"/>
                <a:cs typeface="+mn-ea"/>
              </a:rPr>
              <a:t>在线监测仪，CO在线监测仪，</a:t>
            </a:r>
            <a:r>
              <a:rPr lang="en-US" sz="1400" b="0" dirty="0">
                <a:latin typeface="+mn-ea"/>
                <a:cs typeface="+mn-ea"/>
              </a:rPr>
              <a:t>SO</a:t>
            </a:r>
            <a:r>
              <a:rPr lang="en-US" sz="1400" b="0" baseline="-25000" dirty="0">
                <a:latin typeface="+mn-ea"/>
                <a:cs typeface="+mn-ea"/>
              </a:rPr>
              <a:t>2</a:t>
            </a:r>
            <a:r>
              <a:rPr lang="zh-CN" sz="1400" b="0" dirty="0">
                <a:latin typeface="+mn-ea"/>
                <a:cs typeface="+mn-ea"/>
              </a:rPr>
              <a:t>在线监测仪</a:t>
            </a:r>
            <a:endParaRPr lang="en-US" sz="1400" b="0" dirty="0">
              <a:latin typeface="+mn-ea"/>
              <a:cs typeface="+mn-ea"/>
            </a:endParaRPr>
          </a:p>
          <a:p>
            <a:r>
              <a:rPr lang="en-US" sz="1400" b="0" dirty="0">
                <a:latin typeface="+mn-ea"/>
                <a:cs typeface="+mn-ea"/>
              </a:rPr>
              <a:t> </a:t>
            </a:r>
            <a:endParaRPr lang="zh-CN" sz="1400" b="0" dirty="0">
              <a:latin typeface="+mn-ea"/>
              <a:cs typeface="+mn-ea"/>
            </a:endParaRPr>
          </a:p>
          <a:p>
            <a:pPr indent="0"/>
            <a:r>
              <a:rPr lang="zh-CN" sz="1400" b="1" dirty="0">
                <a:latin typeface="+mn-ea"/>
                <a:cs typeface="+mn-ea"/>
              </a:rPr>
              <a:t>大气环境监测系统解决方案</a:t>
            </a:r>
          </a:p>
          <a:p>
            <a:pPr indent="0"/>
            <a:endParaRPr lang="zh-CN" sz="1400" b="0" dirty="0">
              <a:latin typeface="+mn-ea"/>
              <a:cs typeface="+mn-ea"/>
            </a:endParaRPr>
          </a:p>
          <a:p>
            <a:r>
              <a:rPr lang="zh-CN" sz="1400" b="0" dirty="0">
                <a:latin typeface="+mn-ea"/>
                <a:cs typeface="+mn-ea"/>
              </a:rPr>
              <a:t>空气微型监测站，空气小型监测站，空气常规监测站，空气雾霾监测站，空气超级监测站</a:t>
            </a:r>
            <a:r>
              <a:rPr lang="zh-CN" sz="1400" b="0" dirty="0" smtClean="0">
                <a:latin typeface="+mn-ea"/>
                <a:cs typeface="+mn-ea"/>
              </a:rPr>
              <a:t>，机动车</a:t>
            </a:r>
            <a:r>
              <a:rPr lang="zh-CN" sz="1400" b="0" dirty="0">
                <a:latin typeface="+mn-ea"/>
                <a:cs typeface="+mn-ea"/>
              </a:rPr>
              <a:t>尾气监测，工业/建筑扬尘监测</a:t>
            </a:r>
            <a:endParaRPr lang="zh-CN" altLang="en-US" sz="1400" dirty="0">
              <a:latin typeface="+mn-ea"/>
              <a:cs typeface="+mn-ea"/>
            </a:endParaRPr>
          </a:p>
        </p:txBody>
      </p:sp>
      <p:pic>
        <p:nvPicPr>
          <p:cNvPr id="5" name="图片 4" descr="401_副本"/>
          <p:cNvPicPr>
            <a:picLocks noChangeAspect="1"/>
          </p:cNvPicPr>
          <p:nvPr/>
        </p:nvPicPr>
        <p:blipFill>
          <a:blip r:embed="rId4" cstate="print"/>
          <a:stretch>
            <a:fillRect/>
          </a:stretch>
        </p:blipFill>
        <p:spPr>
          <a:xfrm>
            <a:off x="916306" y="1895475"/>
            <a:ext cx="2289810" cy="2705100"/>
          </a:xfrm>
          <a:prstGeom prst="rect">
            <a:avLst/>
          </a:prstGeom>
        </p:spPr>
      </p:pic>
      <p:grpSp>
        <p:nvGrpSpPr>
          <p:cNvPr id="15" name="组合 14"/>
          <p:cNvGrpSpPr>
            <a:grpSpLocks noChangeAspect="1"/>
          </p:cNvGrpSpPr>
          <p:nvPr/>
        </p:nvGrpSpPr>
        <p:grpSpPr>
          <a:xfrm>
            <a:off x="10053732" y="4801481"/>
            <a:ext cx="900000" cy="900000"/>
            <a:chOff x="8907250" y="2258393"/>
            <a:chExt cx="1282540" cy="1260000"/>
          </a:xfrm>
        </p:grpSpPr>
        <p:sp>
          <p:nvSpPr>
            <p:cNvPr id="16" name="椭圆 15"/>
            <p:cNvSpPr>
              <a:spLocks noChangeAspect="1"/>
            </p:cNvSpPr>
            <p:nvPr/>
          </p:nvSpPr>
          <p:spPr>
            <a:xfrm>
              <a:off x="8918520" y="2258393"/>
              <a:ext cx="1260000" cy="1260000"/>
            </a:xfrm>
            <a:prstGeom prst="ellipse">
              <a:avLst/>
            </a:prstGeom>
            <a:solidFill>
              <a:schemeClr val="accent6">
                <a:lumMod val="20000"/>
                <a:lumOff val="80000"/>
              </a:schemeClr>
            </a:solidFill>
            <a:ln w="19050" cap="flat" cmpd="sng" algn="ctr">
              <a:solidFill>
                <a:schemeClr val="accent6">
                  <a:lumMod val="60000"/>
                  <a:lumOff val="4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smtClean="0">
                <a:ln>
                  <a:noFill/>
                </a:ln>
                <a:solidFill>
                  <a:prstClr val="white"/>
                </a:solidFill>
                <a:effectLst/>
                <a:uLnTx/>
                <a:uFillTx/>
                <a:latin typeface="Arial" panose="020B0604020202020204"/>
                <a:ea typeface="微软雅黑" panose="020B0503020204020204" charset="-122"/>
                <a:cs typeface="+mn-cs"/>
              </a:endParaRPr>
            </a:p>
          </p:txBody>
        </p:sp>
        <p:pic>
          <p:nvPicPr>
            <p:cNvPr id="17" name="图片 16"/>
            <p:cNvPicPr>
              <a:picLocks noChangeAspect="1"/>
            </p:cNvPicPr>
            <p:nvPr/>
          </p:nvPicPr>
          <p:blipFill>
            <a:blip r:embed="rId5" cstate="print"/>
            <a:stretch>
              <a:fillRect/>
            </a:stretch>
          </p:blipFill>
          <p:spPr>
            <a:xfrm>
              <a:off x="8907250" y="2455777"/>
              <a:ext cx="1282540" cy="938584"/>
            </a:xfrm>
            <a:prstGeom prst="ellipse">
              <a:avLst/>
            </a:prstGeom>
            <a:ln>
              <a:noFill/>
            </a:ln>
            <a:effectLst>
              <a:softEdge rad="112500"/>
            </a:effectLst>
          </p:spPr>
        </p:pic>
      </p:grpSp>
      <p:grpSp>
        <p:nvGrpSpPr>
          <p:cNvPr id="9" name="组合 8"/>
          <p:cNvGrpSpPr>
            <a:grpSpLocks noChangeAspect="1"/>
          </p:cNvGrpSpPr>
          <p:nvPr/>
        </p:nvGrpSpPr>
        <p:grpSpPr>
          <a:xfrm>
            <a:off x="10053401" y="3746077"/>
            <a:ext cx="900000" cy="900000"/>
            <a:chOff x="12896162" y="3188046"/>
            <a:chExt cx="1260000" cy="1260000"/>
          </a:xfrm>
        </p:grpSpPr>
        <p:sp>
          <p:nvSpPr>
            <p:cNvPr id="10" name="椭圆 9"/>
            <p:cNvSpPr>
              <a:spLocks noChangeAspect="1"/>
            </p:cNvSpPr>
            <p:nvPr/>
          </p:nvSpPr>
          <p:spPr>
            <a:xfrm>
              <a:off x="12896162" y="3188046"/>
              <a:ext cx="1260000" cy="1260000"/>
            </a:xfrm>
            <a:prstGeom prst="ellipse">
              <a:avLst/>
            </a:prstGeom>
            <a:solidFill>
              <a:schemeClr val="accent6">
                <a:lumMod val="20000"/>
                <a:lumOff val="80000"/>
              </a:schemeClr>
            </a:solidFill>
            <a:ln w="19050" cap="flat" cmpd="sng" algn="ctr">
              <a:solidFill>
                <a:schemeClr val="accent6">
                  <a:lumMod val="60000"/>
                  <a:lumOff val="4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smtClean="0">
                <a:ln>
                  <a:noFill/>
                </a:ln>
                <a:solidFill>
                  <a:prstClr val="white"/>
                </a:solidFill>
                <a:effectLst/>
                <a:uLnTx/>
                <a:uFillTx/>
                <a:latin typeface="Arial" panose="020B0604020202020204"/>
                <a:ea typeface="微软雅黑" panose="020B0503020204020204" charset="-122"/>
                <a:cs typeface="+mn-cs"/>
              </a:endParaRPr>
            </a:p>
          </p:txBody>
        </p:sp>
        <p:pic>
          <p:nvPicPr>
            <p:cNvPr id="11" name="图片 10"/>
            <p:cNvPicPr>
              <a:picLocks noChangeAspect="1"/>
            </p:cNvPicPr>
            <p:nvPr/>
          </p:nvPicPr>
          <p:blipFill>
            <a:blip r:embed="rId6" cstate="print"/>
            <a:stretch>
              <a:fillRect/>
            </a:stretch>
          </p:blipFill>
          <p:spPr>
            <a:xfrm>
              <a:off x="13002809" y="3260054"/>
              <a:ext cx="1046707" cy="1063960"/>
            </a:xfrm>
            <a:prstGeom prst="ellipse">
              <a:avLst/>
            </a:prstGeom>
            <a:ln>
              <a:noFill/>
            </a:ln>
            <a:effectLst>
              <a:softEdge rad="112500"/>
            </a:effectLst>
          </p:spPr>
        </p:pic>
      </p:grpSp>
      <p:grpSp>
        <p:nvGrpSpPr>
          <p:cNvPr id="18" name="组合 17"/>
          <p:cNvGrpSpPr>
            <a:grpSpLocks noChangeAspect="1"/>
          </p:cNvGrpSpPr>
          <p:nvPr/>
        </p:nvGrpSpPr>
        <p:grpSpPr>
          <a:xfrm>
            <a:off x="10054025" y="1630255"/>
            <a:ext cx="900000" cy="900000"/>
            <a:chOff x="2292659" y="3228439"/>
            <a:chExt cx="1260000" cy="1260000"/>
          </a:xfrm>
        </p:grpSpPr>
        <p:sp>
          <p:nvSpPr>
            <p:cNvPr id="19" name="椭圆 18"/>
            <p:cNvSpPr>
              <a:spLocks noChangeAspect="1"/>
            </p:cNvSpPr>
            <p:nvPr/>
          </p:nvSpPr>
          <p:spPr>
            <a:xfrm>
              <a:off x="2292659" y="3228439"/>
              <a:ext cx="1260000" cy="1260000"/>
            </a:xfrm>
            <a:prstGeom prst="ellipse">
              <a:avLst/>
            </a:prstGeom>
            <a:solidFill>
              <a:schemeClr val="accent6">
                <a:lumMod val="20000"/>
                <a:lumOff val="80000"/>
              </a:schemeClr>
            </a:solidFill>
            <a:ln w="19050" cap="flat" cmpd="sng" algn="ctr">
              <a:solidFill>
                <a:schemeClr val="accent6">
                  <a:lumMod val="60000"/>
                  <a:lumOff val="4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smtClean="0">
                <a:ln>
                  <a:noFill/>
                </a:ln>
                <a:solidFill>
                  <a:prstClr val="white"/>
                </a:solidFill>
                <a:effectLst/>
                <a:uLnTx/>
                <a:uFillTx/>
                <a:latin typeface="Arial" panose="020B0604020202020204"/>
                <a:ea typeface="微软雅黑" panose="020B0503020204020204" charset="-122"/>
                <a:cs typeface="+mn-cs"/>
              </a:endParaRPr>
            </a:p>
          </p:txBody>
        </p:sp>
        <p:pic>
          <p:nvPicPr>
            <p:cNvPr id="20" name="图片 19"/>
            <p:cNvPicPr>
              <a:picLocks noChangeAspect="1"/>
            </p:cNvPicPr>
            <p:nvPr/>
          </p:nvPicPr>
          <p:blipFill>
            <a:blip r:embed="rId7" cstate="print"/>
            <a:stretch>
              <a:fillRect/>
            </a:stretch>
          </p:blipFill>
          <p:spPr>
            <a:xfrm>
              <a:off x="2310633" y="3437136"/>
              <a:ext cx="1224052" cy="915957"/>
            </a:xfrm>
            <a:prstGeom prst="ellipse">
              <a:avLst/>
            </a:prstGeom>
            <a:ln>
              <a:noFill/>
            </a:ln>
            <a:effectLst>
              <a:softEdge rad="112500"/>
            </a:effectLst>
          </p:spPr>
        </p:pic>
      </p:grpSp>
      <p:grpSp>
        <p:nvGrpSpPr>
          <p:cNvPr id="27" name="组合 26"/>
          <p:cNvGrpSpPr>
            <a:grpSpLocks noChangeAspect="1"/>
          </p:cNvGrpSpPr>
          <p:nvPr/>
        </p:nvGrpSpPr>
        <p:grpSpPr>
          <a:xfrm>
            <a:off x="10052859" y="2701078"/>
            <a:ext cx="900000" cy="900000"/>
            <a:chOff x="4465294" y="2326781"/>
            <a:chExt cx="1260000" cy="1260000"/>
          </a:xfrm>
        </p:grpSpPr>
        <p:sp>
          <p:nvSpPr>
            <p:cNvPr id="28" name="椭圆 27"/>
            <p:cNvSpPr>
              <a:spLocks noChangeAspect="1"/>
            </p:cNvSpPr>
            <p:nvPr/>
          </p:nvSpPr>
          <p:spPr>
            <a:xfrm>
              <a:off x="4465294" y="2326781"/>
              <a:ext cx="1260000" cy="1260000"/>
            </a:xfrm>
            <a:prstGeom prst="ellipse">
              <a:avLst/>
            </a:prstGeom>
            <a:solidFill>
              <a:schemeClr val="accent6">
                <a:lumMod val="20000"/>
                <a:lumOff val="80000"/>
              </a:schemeClr>
            </a:solidFill>
            <a:ln w="19050" cap="flat" cmpd="sng" algn="ctr">
              <a:solidFill>
                <a:schemeClr val="accent6">
                  <a:lumMod val="60000"/>
                  <a:lumOff val="4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smtClean="0">
                <a:ln>
                  <a:noFill/>
                </a:ln>
                <a:solidFill>
                  <a:prstClr val="white"/>
                </a:solidFill>
                <a:effectLst/>
                <a:uLnTx/>
                <a:uFillTx/>
                <a:latin typeface="Arial" panose="020B0604020202020204"/>
                <a:ea typeface="微软雅黑" panose="020B0503020204020204" charset="-122"/>
                <a:cs typeface="+mn-cs"/>
              </a:endParaRPr>
            </a:p>
          </p:txBody>
        </p:sp>
        <p:pic>
          <p:nvPicPr>
            <p:cNvPr id="29" name="图片 28"/>
            <p:cNvPicPr>
              <a:picLocks noChangeAspect="1"/>
            </p:cNvPicPr>
            <p:nvPr/>
          </p:nvPicPr>
          <p:blipFill>
            <a:blip r:embed="rId8" cstate="print"/>
            <a:stretch>
              <a:fillRect/>
            </a:stretch>
          </p:blipFill>
          <p:spPr>
            <a:xfrm>
              <a:off x="4573166" y="2493050"/>
              <a:ext cx="1041089" cy="1053582"/>
            </a:xfrm>
            <a:prstGeom prst="ellipse">
              <a:avLst/>
            </a:prstGeom>
            <a:ln>
              <a:noFill/>
            </a:ln>
            <a:effectLst>
              <a:softEdge rad="112500"/>
            </a:effectLst>
          </p:spPr>
        </p:pic>
      </p:grpSp>
      <p:sp>
        <p:nvSpPr>
          <p:cNvPr id="24" name="矩形 23"/>
          <p:cNvSpPr/>
          <p:nvPr/>
        </p:nvSpPr>
        <p:spPr>
          <a:xfrm>
            <a:off x="0" y="6464300"/>
            <a:ext cx="12201525" cy="266700"/>
          </a:xfrm>
          <a:prstGeom prst="rect">
            <a:avLst/>
          </a:prstGeom>
          <a:solidFill>
            <a:schemeClr val="bg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1"/>
    </p:custData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3833770" y="1887523"/>
            <a:ext cx="5603845" cy="3137483"/>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descr="logo.png"/>
          <p:cNvPicPr>
            <a:picLocks noChangeAspect="1"/>
          </p:cNvPicPr>
          <p:nvPr/>
        </p:nvPicPr>
        <p:blipFill>
          <a:blip r:embed="rId3" cstate="print"/>
          <a:stretch>
            <a:fillRect/>
          </a:stretch>
        </p:blipFill>
        <p:spPr>
          <a:xfrm>
            <a:off x="523241" y="472440"/>
            <a:ext cx="2222500" cy="555625"/>
          </a:xfrm>
          <a:prstGeom prst="rect">
            <a:avLst/>
          </a:prstGeom>
        </p:spPr>
      </p:pic>
      <p:sp>
        <p:nvSpPr>
          <p:cNvPr id="7" name="Rectangle 6"/>
          <p:cNvSpPr/>
          <p:nvPr/>
        </p:nvSpPr>
        <p:spPr>
          <a:xfrm>
            <a:off x="916211" y="4614548"/>
            <a:ext cx="2289445" cy="43933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solidFill>
                  <a:schemeClr val="tx1"/>
                </a:solidFill>
                <a:latin typeface="微软雅黑" panose="020B0503020204020204" charset="-122"/>
                <a:ea typeface="微软雅黑" panose="020B0503020204020204" charset="-122"/>
                <a:sym typeface="+mn-ea"/>
              </a:rPr>
              <a:t>环境监测业务-水环境</a:t>
            </a:r>
          </a:p>
        </p:txBody>
      </p:sp>
      <p:sp>
        <p:nvSpPr>
          <p:cNvPr id="100" name="文本框 99"/>
          <p:cNvSpPr txBox="1"/>
          <p:nvPr/>
        </p:nvSpPr>
        <p:spPr>
          <a:xfrm>
            <a:off x="4001134" y="2209484"/>
            <a:ext cx="5080000" cy="2031325"/>
          </a:xfrm>
          <a:prstGeom prst="rect">
            <a:avLst/>
          </a:prstGeom>
          <a:noFill/>
          <a:ln w="9525">
            <a:noFill/>
          </a:ln>
        </p:spPr>
        <p:txBody>
          <a:bodyPr>
            <a:spAutoFit/>
          </a:bodyPr>
          <a:lstStyle/>
          <a:p>
            <a:pPr indent="0"/>
            <a:r>
              <a:rPr lang="zh-CN" sz="1400" b="1">
                <a:latin typeface="+mn-ea"/>
                <a:cs typeface="+mn-ea"/>
              </a:rPr>
              <a:t>水环境，污染源排放在线监测</a:t>
            </a:r>
          </a:p>
          <a:p>
            <a:pPr indent="0"/>
            <a:endParaRPr lang="zh-CN" sz="1400" b="0">
              <a:latin typeface="+mn-ea"/>
              <a:cs typeface="+mn-ea"/>
            </a:endParaRPr>
          </a:p>
          <a:p>
            <a:r>
              <a:rPr lang="zh-CN" sz="1400" b="0">
                <a:latin typeface="+mn-ea"/>
                <a:cs typeface="+mn-ea"/>
              </a:rPr>
              <a:t>NH3-N在线监测仪，TN在线监测仪，</a:t>
            </a:r>
            <a:r>
              <a:rPr lang="en-US" sz="1400" b="0">
                <a:latin typeface="+mn-ea"/>
                <a:cs typeface="+mn-ea"/>
              </a:rPr>
              <a:t>TP</a:t>
            </a:r>
            <a:r>
              <a:rPr lang="zh-CN" sz="1400" b="0">
                <a:latin typeface="+mn-ea"/>
                <a:cs typeface="+mn-ea"/>
              </a:rPr>
              <a:t>在线监测仪，重金属在线监测仪，氰化物在线监测仪。</a:t>
            </a:r>
            <a:endParaRPr lang="en-US" sz="1400" b="0">
              <a:latin typeface="+mn-ea"/>
              <a:cs typeface="+mn-ea"/>
            </a:endParaRPr>
          </a:p>
          <a:p>
            <a:r>
              <a:rPr lang="en-US" sz="1400" b="0">
                <a:latin typeface="+mn-ea"/>
                <a:cs typeface="+mn-ea"/>
              </a:rPr>
              <a:t> </a:t>
            </a:r>
            <a:endParaRPr lang="zh-CN" sz="1400" b="0">
              <a:latin typeface="+mn-ea"/>
              <a:cs typeface="+mn-ea"/>
            </a:endParaRPr>
          </a:p>
          <a:p>
            <a:pPr indent="0"/>
            <a:r>
              <a:rPr lang="zh-CN" sz="1400" b="1">
                <a:latin typeface="+mn-ea"/>
                <a:cs typeface="+mn-ea"/>
              </a:rPr>
              <a:t>水环境质量监测系统解决方案</a:t>
            </a:r>
          </a:p>
          <a:p>
            <a:pPr indent="0"/>
            <a:endParaRPr lang="zh-CN" sz="1400" b="0">
              <a:latin typeface="+mn-ea"/>
              <a:cs typeface="+mn-ea"/>
            </a:endParaRPr>
          </a:p>
          <a:p>
            <a:r>
              <a:rPr lang="zh-CN" sz="1400" b="0">
                <a:latin typeface="+mn-ea"/>
                <a:cs typeface="+mn-ea"/>
              </a:rPr>
              <a:t>微型趋势监测站，常规水质自动监测站，湖库浮标监测站，超级水质自动监测站，海洋浮标自动监测站。</a:t>
            </a:r>
            <a:endParaRPr lang="zh-CN" altLang="en-US" sz="1400">
              <a:latin typeface="+mn-ea"/>
              <a:cs typeface="+mn-ea"/>
            </a:endParaRPr>
          </a:p>
        </p:txBody>
      </p:sp>
      <p:pic>
        <p:nvPicPr>
          <p:cNvPr id="2" name="图片 1" descr="404_副本_副本"/>
          <p:cNvPicPr>
            <a:picLocks noChangeAspect="1"/>
          </p:cNvPicPr>
          <p:nvPr/>
        </p:nvPicPr>
        <p:blipFill>
          <a:blip r:embed="rId4" cstate="print"/>
          <a:stretch>
            <a:fillRect/>
          </a:stretch>
        </p:blipFill>
        <p:spPr>
          <a:xfrm>
            <a:off x="916941" y="1896111"/>
            <a:ext cx="2288540" cy="2718435"/>
          </a:xfrm>
          <a:prstGeom prst="rect">
            <a:avLst/>
          </a:prstGeom>
        </p:spPr>
      </p:pic>
      <p:grpSp>
        <p:nvGrpSpPr>
          <p:cNvPr id="15" name="组合 14"/>
          <p:cNvGrpSpPr>
            <a:grpSpLocks noChangeAspect="1"/>
          </p:cNvGrpSpPr>
          <p:nvPr/>
        </p:nvGrpSpPr>
        <p:grpSpPr>
          <a:xfrm>
            <a:off x="9953065" y="4749399"/>
            <a:ext cx="900000" cy="900000"/>
            <a:chOff x="8907250" y="2258393"/>
            <a:chExt cx="1282540" cy="1260000"/>
          </a:xfrm>
        </p:grpSpPr>
        <p:sp>
          <p:nvSpPr>
            <p:cNvPr id="16" name="椭圆 15"/>
            <p:cNvSpPr>
              <a:spLocks noChangeAspect="1"/>
            </p:cNvSpPr>
            <p:nvPr/>
          </p:nvSpPr>
          <p:spPr>
            <a:xfrm>
              <a:off x="8918520" y="2258393"/>
              <a:ext cx="1260000" cy="1260000"/>
            </a:xfrm>
            <a:prstGeom prst="ellipse">
              <a:avLst/>
            </a:prstGeom>
            <a:solidFill>
              <a:schemeClr val="accent6">
                <a:lumMod val="20000"/>
                <a:lumOff val="80000"/>
              </a:schemeClr>
            </a:solidFill>
            <a:ln w="19050" cap="flat" cmpd="sng" algn="ctr">
              <a:solidFill>
                <a:schemeClr val="accent6">
                  <a:lumMod val="60000"/>
                  <a:lumOff val="4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smtClean="0">
                <a:ln>
                  <a:noFill/>
                </a:ln>
                <a:solidFill>
                  <a:prstClr val="white"/>
                </a:solidFill>
                <a:effectLst/>
                <a:uLnTx/>
                <a:uFillTx/>
                <a:latin typeface="Arial" panose="020B0604020202020204"/>
                <a:ea typeface="微软雅黑" panose="020B0503020204020204" charset="-122"/>
                <a:cs typeface="+mn-cs"/>
              </a:endParaRPr>
            </a:p>
          </p:txBody>
        </p:sp>
        <p:pic>
          <p:nvPicPr>
            <p:cNvPr id="17" name="图片 16"/>
            <p:cNvPicPr>
              <a:picLocks noChangeAspect="1"/>
            </p:cNvPicPr>
            <p:nvPr/>
          </p:nvPicPr>
          <p:blipFill>
            <a:blip r:embed="rId5" cstate="print"/>
            <a:stretch>
              <a:fillRect/>
            </a:stretch>
          </p:blipFill>
          <p:spPr>
            <a:xfrm>
              <a:off x="8907250" y="2455777"/>
              <a:ext cx="1282540" cy="938584"/>
            </a:xfrm>
            <a:prstGeom prst="ellipse">
              <a:avLst/>
            </a:prstGeom>
            <a:ln>
              <a:noFill/>
            </a:ln>
            <a:effectLst>
              <a:softEdge rad="112500"/>
            </a:effectLst>
          </p:spPr>
        </p:pic>
      </p:grpSp>
      <p:grpSp>
        <p:nvGrpSpPr>
          <p:cNvPr id="9" name="组合 8"/>
          <p:cNvGrpSpPr>
            <a:grpSpLocks noChangeAspect="1"/>
          </p:cNvGrpSpPr>
          <p:nvPr/>
        </p:nvGrpSpPr>
        <p:grpSpPr>
          <a:xfrm>
            <a:off x="9952732" y="3693995"/>
            <a:ext cx="900000" cy="900000"/>
            <a:chOff x="12896162" y="3188046"/>
            <a:chExt cx="1260000" cy="1260000"/>
          </a:xfrm>
        </p:grpSpPr>
        <p:sp>
          <p:nvSpPr>
            <p:cNvPr id="10" name="椭圆 9"/>
            <p:cNvSpPr>
              <a:spLocks noChangeAspect="1"/>
            </p:cNvSpPr>
            <p:nvPr/>
          </p:nvSpPr>
          <p:spPr>
            <a:xfrm>
              <a:off x="12896162" y="3188046"/>
              <a:ext cx="1260000" cy="1260000"/>
            </a:xfrm>
            <a:prstGeom prst="ellipse">
              <a:avLst/>
            </a:prstGeom>
            <a:solidFill>
              <a:schemeClr val="accent6">
                <a:lumMod val="20000"/>
                <a:lumOff val="80000"/>
              </a:schemeClr>
            </a:solidFill>
            <a:ln w="19050" cap="flat" cmpd="sng" algn="ctr">
              <a:solidFill>
                <a:schemeClr val="accent6">
                  <a:lumMod val="60000"/>
                  <a:lumOff val="4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smtClean="0">
                <a:ln>
                  <a:noFill/>
                </a:ln>
                <a:solidFill>
                  <a:prstClr val="white"/>
                </a:solidFill>
                <a:effectLst/>
                <a:uLnTx/>
                <a:uFillTx/>
                <a:latin typeface="Arial" panose="020B0604020202020204"/>
                <a:ea typeface="微软雅黑" panose="020B0503020204020204" charset="-122"/>
                <a:cs typeface="+mn-cs"/>
              </a:endParaRPr>
            </a:p>
          </p:txBody>
        </p:sp>
        <p:pic>
          <p:nvPicPr>
            <p:cNvPr id="11" name="图片 10"/>
            <p:cNvPicPr>
              <a:picLocks noChangeAspect="1"/>
            </p:cNvPicPr>
            <p:nvPr/>
          </p:nvPicPr>
          <p:blipFill>
            <a:blip r:embed="rId6" cstate="print"/>
            <a:stretch>
              <a:fillRect/>
            </a:stretch>
          </p:blipFill>
          <p:spPr>
            <a:xfrm>
              <a:off x="13002809" y="3260054"/>
              <a:ext cx="1046707" cy="1063960"/>
            </a:xfrm>
            <a:prstGeom prst="ellipse">
              <a:avLst/>
            </a:prstGeom>
            <a:ln>
              <a:noFill/>
            </a:ln>
            <a:effectLst>
              <a:softEdge rad="112500"/>
            </a:effectLst>
          </p:spPr>
        </p:pic>
      </p:grpSp>
      <p:grpSp>
        <p:nvGrpSpPr>
          <p:cNvPr id="18" name="组合 17"/>
          <p:cNvGrpSpPr>
            <a:grpSpLocks noChangeAspect="1"/>
          </p:cNvGrpSpPr>
          <p:nvPr/>
        </p:nvGrpSpPr>
        <p:grpSpPr>
          <a:xfrm>
            <a:off x="9953356" y="1578173"/>
            <a:ext cx="900000" cy="900000"/>
            <a:chOff x="2292659" y="3228439"/>
            <a:chExt cx="1260000" cy="1260000"/>
          </a:xfrm>
        </p:grpSpPr>
        <p:sp>
          <p:nvSpPr>
            <p:cNvPr id="19" name="椭圆 18"/>
            <p:cNvSpPr>
              <a:spLocks noChangeAspect="1"/>
            </p:cNvSpPr>
            <p:nvPr/>
          </p:nvSpPr>
          <p:spPr>
            <a:xfrm>
              <a:off x="2292659" y="3228439"/>
              <a:ext cx="1260000" cy="1260000"/>
            </a:xfrm>
            <a:prstGeom prst="ellipse">
              <a:avLst/>
            </a:prstGeom>
            <a:solidFill>
              <a:schemeClr val="accent6">
                <a:lumMod val="20000"/>
                <a:lumOff val="80000"/>
              </a:schemeClr>
            </a:solidFill>
            <a:ln w="19050" cap="flat" cmpd="sng" algn="ctr">
              <a:solidFill>
                <a:schemeClr val="accent6">
                  <a:lumMod val="60000"/>
                  <a:lumOff val="4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smtClean="0">
                <a:ln>
                  <a:noFill/>
                </a:ln>
                <a:solidFill>
                  <a:prstClr val="white"/>
                </a:solidFill>
                <a:effectLst/>
                <a:uLnTx/>
                <a:uFillTx/>
                <a:latin typeface="Arial" panose="020B0604020202020204"/>
                <a:ea typeface="微软雅黑" panose="020B0503020204020204" charset="-122"/>
                <a:cs typeface="+mn-cs"/>
              </a:endParaRPr>
            </a:p>
          </p:txBody>
        </p:sp>
        <p:pic>
          <p:nvPicPr>
            <p:cNvPr id="20" name="图片 19"/>
            <p:cNvPicPr>
              <a:picLocks noChangeAspect="1"/>
            </p:cNvPicPr>
            <p:nvPr/>
          </p:nvPicPr>
          <p:blipFill>
            <a:blip r:embed="rId7" cstate="print"/>
            <a:stretch>
              <a:fillRect/>
            </a:stretch>
          </p:blipFill>
          <p:spPr>
            <a:xfrm>
              <a:off x="2310633" y="3437136"/>
              <a:ext cx="1224052" cy="915957"/>
            </a:xfrm>
            <a:prstGeom prst="ellipse">
              <a:avLst/>
            </a:prstGeom>
            <a:ln>
              <a:noFill/>
            </a:ln>
            <a:effectLst>
              <a:softEdge rad="112500"/>
            </a:effectLst>
          </p:spPr>
        </p:pic>
      </p:grpSp>
      <p:grpSp>
        <p:nvGrpSpPr>
          <p:cNvPr id="27" name="组合 26"/>
          <p:cNvGrpSpPr>
            <a:grpSpLocks noChangeAspect="1"/>
          </p:cNvGrpSpPr>
          <p:nvPr/>
        </p:nvGrpSpPr>
        <p:grpSpPr>
          <a:xfrm>
            <a:off x="9952190" y="2648996"/>
            <a:ext cx="900000" cy="900000"/>
            <a:chOff x="4465294" y="2326781"/>
            <a:chExt cx="1260000" cy="1260000"/>
          </a:xfrm>
        </p:grpSpPr>
        <p:sp>
          <p:nvSpPr>
            <p:cNvPr id="28" name="椭圆 27"/>
            <p:cNvSpPr>
              <a:spLocks noChangeAspect="1"/>
            </p:cNvSpPr>
            <p:nvPr/>
          </p:nvSpPr>
          <p:spPr>
            <a:xfrm>
              <a:off x="4465294" y="2326781"/>
              <a:ext cx="1260000" cy="1260000"/>
            </a:xfrm>
            <a:prstGeom prst="ellipse">
              <a:avLst/>
            </a:prstGeom>
            <a:solidFill>
              <a:schemeClr val="accent6">
                <a:lumMod val="20000"/>
                <a:lumOff val="80000"/>
              </a:schemeClr>
            </a:solidFill>
            <a:ln w="19050" cap="flat" cmpd="sng" algn="ctr">
              <a:solidFill>
                <a:schemeClr val="accent6">
                  <a:lumMod val="60000"/>
                  <a:lumOff val="4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smtClean="0">
                <a:ln>
                  <a:noFill/>
                </a:ln>
                <a:solidFill>
                  <a:prstClr val="white"/>
                </a:solidFill>
                <a:effectLst/>
                <a:uLnTx/>
                <a:uFillTx/>
                <a:latin typeface="Arial" panose="020B0604020202020204"/>
                <a:ea typeface="微软雅黑" panose="020B0503020204020204" charset="-122"/>
                <a:cs typeface="+mn-cs"/>
              </a:endParaRPr>
            </a:p>
          </p:txBody>
        </p:sp>
        <p:pic>
          <p:nvPicPr>
            <p:cNvPr id="29" name="图片 28"/>
            <p:cNvPicPr>
              <a:picLocks noChangeAspect="1"/>
            </p:cNvPicPr>
            <p:nvPr/>
          </p:nvPicPr>
          <p:blipFill>
            <a:blip r:embed="rId8" cstate="print"/>
            <a:stretch>
              <a:fillRect/>
            </a:stretch>
          </p:blipFill>
          <p:spPr>
            <a:xfrm>
              <a:off x="4573166" y="2493050"/>
              <a:ext cx="1041089" cy="1053582"/>
            </a:xfrm>
            <a:prstGeom prst="ellipse">
              <a:avLst/>
            </a:prstGeom>
            <a:ln>
              <a:noFill/>
            </a:ln>
            <a:effectLst>
              <a:softEdge rad="112500"/>
            </a:effectLst>
          </p:spPr>
        </p:pic>
      </p:grpSp>
      <p:sp>
        <p:nvSpPr>
          <p:cNvPr id="24" name="矩形 23"/>
          <p:cNvSpPr/>
          <p:nvPr/>
        </p:nvSpPr>
        <p:spPr>
          <a:xfrm>
            <a:off x="0" y="6464300"/>
            <a:ext cx="12201525" cy="266700"/>
          </a:xfrm>
          <a:prstGeom prst="rect">
            <a:avLst/>
          </a:prstGeom>
          <a:solidFill>
            <a:schemeClr val="bg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1"/>
    </p:custData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descr="logo.png"/>
          <p:cNvPicPr>
            <a:picLocks noChangeAspect="1"/>
          </p:cNvPicPr>
          <p:nvPr/>
        </p:nvPicPr>
        <p:blipFill>
          <a:blip r:embed="rId3" cstate="print"/>
          <a:stretch>
            <a:fillRect/>
          </a:stretch>
        </p:blipFill>
        <p:spPr>
          <a:xfrm>
            <a:off x="523241" y="472440"/>
            <a:ext cx="2222500" cy="555625"/>
          </a:xfrm>
          <a:prstGeom prst="rect">
            <a:avLst/>
          </a:prstGeom>
        </p:spPr>
      </p:pic>
      <p:sp>
        <p:nvSpPr>
          <p:cNvPr id="7" name="Rectangle 6"/>
          <p:cNvSpPr/>
          <p:nvPr/>
        </p:nvSpPr>
        <p:spPr>
          <a:xfrm>
            <a:off x="916211" y="4614548"/>
            <a:ext cx="2289445" cy="43933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solidFill>
                  <a:schemeClr val="tx1"/>
                </a:solidFill>
                <a:latin typeface="微软雅黑" panose="020B0503020204020204" charset="-122"/>
                <a:ea typeface="微软雅黑" panose="020B0503020204020204" charset="-122"/>
                <a:sym typeface="+mn-ea"/>
              </a:rPr>
              <a:t>环境监察辅助执法系统</a:t>
            </a:r>
          </a:p>
        </p:txBody>
      </p:sp>
      <p:grpSp>
        <p:nvGrpSpPr>
          <p:cNvPr id="15" name="组合 14"/>
          <p:cNvGrpSpPr>
            <a:grpSpLocks noChangeAspect="1"/>
          </p:cNvGrpSpPr>
          <p:nvPr/>
        </p:nvGrpSpPr>
        <p:grpSpPr>
          <a:xfrm>
            <a:off x="10621864" y="4597011"/>
            <a:ext cx="900000" cy="900000"/>
            <a:chOff x="8907250" y="2258393"/>
            <a:chExt cx="1282540" cy="1260000"/>
          </a:xfrm>
        </p:grpSpPr>
        <p:sp>
          <p:nvSpPr>
            <p:cNvPr id="16" name="椭圆 15"/>
            <p:cNvSpPr>
              <a:spLocks noChangeAspect="1"/>
            </p:cNvSpPr>
            <p:nvPr/>
          </p:nvSpPr>
          <p:spPr>
            <a:xfrm>
              <a:off x="8918520" y="2258393"/>
              <a:ext cx="1260000" cy="1260000"/>
            </a:xfrm>
            <a:prstGeom prst="ellipse">
              <a:avLst/>
            </a:prstGeom>
            <a:solidFill>
              <a:schemeClr val="accent6">
                <a:lumMod val="20000"/>
                <a:lumOff val="80000"/>
              </a:schemeClr>
            </a:solidFill>
            <a:ln w="19050" cap="flat" cmpd="sng" algn="ctr">
              <a:solidFill>
                <a:schemeClr val="accent6">
                  <a:lumMod val="60000"/>
                  <a:lumOff val="4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smtClean="0">
                <a:ln>
                  <a:noFill/>
                </a:ln>
                <a:solidFill>
                  <a:prstClr val="white"/>
                </a:solidFill>
                <a:effectLst/>
                <a:uLnTx/>
                <a:uFillTx/>
                <a:latin typeface="Arial" panose="020B0604020202020204"/>
                <a:ea typeface="微软雅黑" panose="020B0503020204020204" charset="-122"/>
                <a:cs typeface="+mn-cs"/>
              </a:endParaRPr>
            </a:p>
          </p:txBody>
        </p:sp>
        <p:pic>
          <p:nvPicPr>
            <p:cNvPr id="17" name="图片 16"/>
            <p:cNvPicPr>
              <a:picLocks noChangeAspect="1"/>
            </p:cNvPicPr>
            <p:nvPr/>
          </p:nvPicPr>
          <p:blipFill>
            <a:blip r:embed="rId4" cstate="print"/>
            <a:stretch>
              <a:fillRect/>
            </a:stretch>
          </p:blipFill>
          <p:spPr>
            <a:xfrm>
              <a:off x="8907250" y="2455777"/>
              <a:ext cx="1282540" cy="938584"/>
            </a:xfrm>
            <a:prstGeom prst="ellipse">
              <a:avLst/>
            </a:prstGeom>
            <a:ln>
              <a:noFill/>
            </a:ln>
            <a:effectLst>
              <a:softEdge rad="112500"/>
            </a:effectLst>
          </p:spPr>
        </p:pic>
      </p:grpSp>
      <p:grpSp>
        <p:nvGrpSpPr>
          <p:cNvPr id="9" name="组合 8"/>
          <p:cNvGrpSpPr>
            <a:grpSpLocks noChangeAspect="1"/>
          </p:cNvGrpSpPr>
          <p:nvPr/>
        </p:nvGrpSpPr>
        <p:grpSpPr>
          <a:xfrm>
            <a:off x="10621531" y="3541607"/>
            <a:ext cx="900000" cy="900000"/>
            <a:chOff x="12896162" y="3188046"/>
            <a:chExt cx="1260000" cy="1260000"/>
          </a:xfrm>
        </p:grpSpPr>
        <p:sp>
          <p:nvSpPr>
            <p:cNvPr id="10" name="椭圆 9"/>
            <p:cNvSpPr>
              <a:spLocks noChangeAspect="1"/>
            </p:cNvSpPr>
            <p:nvPr/>
          </p:nvSpPr>
          <p:spPr>
            <a:xfrm>
              <a:off x="12896162" y="3188046"/>
              <a:ext cx="1260000" cy="1260000"/>
            </a:xfrm>
            <a:prstGeom prst="ellipse">
              <a:avLst/>
            </a:prstGeom>
            <a:solidFill>
              <a:schemeClr val="accent6">
                <a:lumMod val="20000"/>
                <a:lumOff val="80000"/>
              </a:schemeClr>
            </a:solidFill>
            <a:ln w="19050" cap="flat" cmpd="sng" algn="ctr">
              <a:solidFill>
                <a:schemeClr val="accent6">
                  <a:lumMod val="60000"/>
                  <a:lumOff val="4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smtClean="0">
                <a:ln>
                  <a:noFill/>
                </a:ln>
                <a:solidFill>
                  <a:prstClr val="white"/>
                </a:solidFill>
                <a:effectLst/>
                <a:uLnTx/>
                <a:uFillTx/>
                <a:latin typeface="Arial" panose="020B0604020202020204"/>
                <a:ea typeface="微软雅黑" panose="020B0503020204020204" charset="-122"/>
                <a:cs typeface="+mn-cs"/>
              </a:endParaRPr>
            </a:p>
          </p:txBody>
        </p:sp>
        <p:pic>
          <p:nvPicPr>
            <p:cNvPr id="11" name="图片 10"/>
            <p:cNvPicPr>
              <a:picLocks noChangeAspect="1"/>
            </p:cNvPicPr>
            <p:nvPr/>
          </p:nvPicPr>
          <p:blipFill>
            <a:blip r:embed="rId5" cstate="print"/>
            <a:stretch>
              <a:fillRect/>
            </a:stretch>
          </p:blipFill>
          <p:spPr>
            <a:xfrm>
              <a:off x="13002809" y="3260054"/>
              <a:ext cx="1046707" cy="1063960"/>
            </a:xfrm>
            <a:prstGeom prst="ellipse">
              <a:avLst/>
            </a:prstGeom>
            <a:ln>
              <a:noFill/>
            </a:ln>
            <a:effectLst>
              <a:softEdge rad="112500"/>
            </a:effectLst>
          </p:spPr>
        </p:pic>
      </p:grpSp>
      <p:grpSp>
        <p:nvGrpSpPr>
          <p:cNvPr id="18" name="组合 17"/>
          <p:cNvGrpSpPr>
            <a:grpSpLocks noChangeAspect="1"/>
          </p:cNvGrpSpPr>
          <p:nvPr/>
        </p:nvGrpSpPr>
        <p:grpSpPr>
          <a:xfrm>
            <a:off x="10622157" y="1425785"/>
            <a:ext cx="900000" cy="900000"/>
            <a:chOff x="2292659" y="3228439"/>
            <a:chExt cx="1260000" cy="1260000"/>
          </a:xfrm>
        </p:grpSpPr>
        <p:sp>
          <p:nvSpPr>
            <p:cNvPr id="19" name="椭圆 18"/>
            <p:cNvSpPr>
              <a:spLocks noChangeAspect="1"/>
            </p:cNvSpPr>
            <p:nvPr/>
          </p:nvSpPr>
          <p:spPr>
            <a:xfrm>
              <a:off x="2292659" y="3228439"/>
              <a:ext cx="1260000" cy="1260000"/>
            </a:xfrm>
            <a:prstGeom prst="ellipse">
              <a:avLst/>
            </a:prstGeom>
            <a:solidFill>
              <a:schemeClr val="accent6">
                <a:lumMod val="20000"/>
                <a:lumOff val="80000"/>
              </a:schemeClr>
            </a:solidFill>
            <a:ln w="19050" cap="flat" cmpd="sng" algn="ctr">
              <a:solidFill>
                <a:schemeClr val="accent6">
                  <a:lumMod val="60000"/>
                  <a:lumOff val="4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smtClean="0">
                <a:ln>
                  <a:noFill/>
                </a:ln>
                <a:solidFill>
                  <a:prstClr val="white"/>
                </a:solidFill>
                <a:effectLst/>
                <a:uLnTx/>
                <a:uFillTx/>
                <a:latin typeface="Arial" panose="020B0604020202020204"/>
                <a:ea typeface="微软雅黑" panose="020B0503020204020204" charset="-122"/>
                <a:cs typeface="+mn-cs"/>
              </a:endParaRPr>
            </a:p>
          </p:txBody>
        </p:sp>
        <p:pic>
          <p:nvPicPr>
            <p:cNvPr id="20" name="图片 19"/>
            <p:cNvPicPr>
              <a:picLocks noChangeAspect="1"/>
            </p:cNvPicPr>
            <p:nvPr/>
          </p:nvPicPr>
          <p:blipFill>
            <a:blip r:embed="rId6" cstate="print"/>
            <a:stretch>
              <a:fillRect/>
            </a:stretch>
          </p:blipFill>
          <p:spPr>
            <a:xfrm>
              <a:off x="2310633" y="3437136"/>
              <a:ext cx="1224052" cy="915957"/>
            </a:xfrm>
            <a:prstGeom prst="ellipse">
              <a:avLst/>
            </a:prstGeom>
            <a:ln>
              <a:noFill/>
            </a:ln>
            <a:effectLst>
              <a:softEdge rad="112500"/>
            </a:effectLst>
          </p:spPr>
        </p:pic>
      </p:grpSp>
      <p:grpSp>
        <p:nvGrpSpPr>
          <p:cNvPr id="27" name="组合 26"/>
          <p:cNvGrpSpPr>
            <a:grpSpLocks noChangeAspect="1"/>
          </p:cNvGrpSpPr>
          <p:nvPr/>
        </p:nvGrpSpPr>
        <p:grpSpPr>
          <a:xfrm>
            <a:off x="10620991" y="2496608"/>
            <a:ext cx="900000" cy="900000"/>
            <a:chOff x="4465294" y="2326781"/>
            <a:chExt cx="1260000" cy="1260000"/>
          </a:xfrm>
        </p:grpSpPr>
        <p:sp>
          <p:nvSpPr>
            <p:cNvPr id="28" name="椭圆 27"/>
            <p:cNvSpPr>
              <a:spLocks noChangeAspect="1"/>
            </p:cNvSpPr>
            <p:nvPr/>
          </p:nvSpPr>
          <p:spPr>
            <a:xfrm>
              <a:off x="4465294" y="2326781"/>
              <a:ext cx="1260000" cy="1260000"/>
            </a:xfrm>
            <a:prstGeom prst="ellipse">
              <a:avLst/>
            </a:prstGeom>
            <a:solidFill>
              <a:schemeClr val="accent6">
                <a:lumMod val="20000"/>
                <a:lumOff val="80000"/>
              </a:schemeClr>
            </a:solidFill>
            <a:ln w="19050" cap="flat" cmpd="sng" algn="ctr">
              <a:solidFill>
                <a:schemeClr val="accent6">
                  <a:lumMod val="60000"/>
                  <a:lumOff val="4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smtClean="0">
                <a:ln>
                  <a:noFill/>
                </a:ln>
                <a:solidFill>
                  <a:prstClr val="white"/>
                </a:solidFill>
                <a:effectLst/>
                <a:uLnTx/>
                <a:uFillTx/>
                <a:latin typeface="Arial" panose="020B0604020202020204"/>
                <a:ea typeface="微软雅黑" panose="020B0503020204020204" charset="-122"/>
                <a:cs typeface="+mn-cs"/>
              </a:endParaRPr>
            </a:p>
          </p:txBody>
        </p:sp>
        <p:pic>
          <p:nvPicPr>
            <p:cNvPr id="29" name="图片 28"/>
            <p:cNvPicPr>
              <a:picLocks noChangeAspect="1"/>
            </p:cNvPicPr>
            <p:nvPr/>
          </p:nvPicPr>
          <p:blipFill>
            <a:blip r:embed="rId7" cstate="print"/>
            <a:stretch>
              <a:fillRect/>
            </a:stretch>
          </p:blipFill>
          <p:spPr>
            <a:xfrm>
              <a:off x="4573166" y="2493050"/>
              <a:ext cx="1041089" cy="1053582"/>
            </a:xfrm>
            <a:prstGeom prst="ellipse">
              <a:avLst/>
            </a:prstGeom>
            <a:ln>
              <a:noFill/>
            </a:ln>
            <a:effectLst>
              <a:softEdge rad="112500"/>
            </a:effectLst>
          </p:spPr>
        </p:pic>
      </p:grpSp>
      <p:sp>
        <p:nvSpPr>
          <p:cNvPr id="29704" name="object 3"/>
          <p:cNvSpPr/>
          <p:nvPr/>
        </p:nvSpPr>
        <p:spPr>
          <a:xfrm>
            <a:off x="3674378" y="1635853"/>
            <a:ext cx="6526635" cy="3514987"/>
          </a:xfrm>
          <a:prstGeom prst="rect">
            <a:avLst/>
          </a:prstGeom>
          <a:blipFill rotWithShape="1">
            <a:blip r:embed="rId8" cstate="print"/>
            <a:stretch>
              <a:fillRect/>
            </a:stretch>
          </a:blipFill>
          <a:ln w="9525">
            <a:noFill/>
          </a:ln>
        </p:spPr>
        <p:txBody>
          <a:bodyPr wrap="square" lIns="0" tIns="0" rIns="0" bIns="0"/>
          <a:lstStyle/>
          <a:p>
            <a:endParaRPr>
              <a:ea typeface="宋体" panose="02010600030101010101" pitchFamily="2" charset="-122"/>
            </a:endParaRPr>
          </a:p>
        </p:txBody>
      </p:sp>
      <p:pic>
        <p:nvPicPr>
          <p:cNvPr id="28680" name="图片 42"/>
          <p:cNvPicPr>
            <a:picLocks noChangeAspect="1"/>
          </p:cNvPicPr>
          <p:nvPr/>
        </p:nvPicPr>
        <p:blipFill>
          <a:blip r:embed="rId9" cstate="print"/>
          <a:srcRect l="19263" t="478" r="12717" b="-478"/>
          <a:stretch>
            <a:fillRect/>
          </a:stretch>
        </p:blipFill>
        <p:spPr>
          <a:xfrm>
            <a:off x="916307" y="1923416"/>
            <a:ext cx="2289175" cy="2700655"/>
          </a:xfrm>
          <a:prstGeom prst="rect">
            <a:avLst/>
          </a:prstGeom>
          <a:noFill/>
          <a:ln w="9525">
            <a:noFill/>
          </a:ln>
        </p:spPr>
      </p:pic>
      <p:sp>
        <p:nvSpPr>
          <p:cNvPr id="21" name="矩形 20"/>
          <p:cNvSpPr/>
          <p:nvPr/>
        </p:nvSpPr>
        <p:spPr>
          <a:xfrm>
            <a:off x="0" y="6464300"/>
            <a:ext cx="12201525" cy="266700"/>
          </a:xfrm>
          <a:prstGeom prst="rect">
            <a:avLst/>
          </a:prstGeom>
          <a:solidFill>
            <a:schemeClr val="bg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2868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3624045" y="1887524"/>
            <a:ext cx="5780014" cy="3380763"/>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descr="logo.png"/>
          <p:cNvPicPr>
            <a:picLocks noChangeAspect="1"/>
          </p:cNvPicPr>
          <p:nvPr/>
        </p:nvPicPr>
        <p:blipFill>
          <a:blip r:embed="rId3" cstate="print"/>
          <a:stretch>
            <a:fillRect/>
          </a:stretch>
        </p:blipFill>
        <p:spPr>
          <a:xfrm>
            <a:off x="523241" y="472440"/>
            <a:ext cx="2222500" cy="555625"/>
          </a:xfrm>
          <a:prstGeom prst="rect">
            <a:avLst/>
          </a:prstGeom>
        </p:spPr>
      </p:pic>
      <p:sp>
        <p:nvSpPr>
          <p:cNvPr id="7" name="Rectangle 6"/>
          <p:cNvSpPr/>
          <p:nvPr/>
        </p:nvSpPr>
        <p:spPr>
          <a:xfrm>
            <a:off x="916211" y="4614548"/>
            <a:ext cx="2289445" cy="43933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solidFill>
                  <a:schemeClr val="tx1"/>
                </a:solidFill>
                <a:latin typeface="微软雅黑" panose="020B0503020204020204" charset="-122"/>
                <a:ea typeface="微软雅黑" panose="020B0503020204020204" charset="-122"/>
                <a:sym typeface="+mn-ea"/>
              </a:rPr>
              <a:t>环境排污总量监管</a:t>
            </a:r>
          </a:p>
        </p:txBody>
      </p:sp>
      <p:sp>
        <p:nvSpPr>
          <p:cNvPr id="100" name="文本框 99"/>
          <p:cNvSpPr txBox="1"/>
          <p:nvPr/>
        </p:nvSpPr>
        <p:spPr>
          <a:xfrm>
            <a:off x="3872866" y="1895158"/>
            <a:ext cx="5080000" cy="3323987"/>
          </a:xfrm>
          <a:prstGeom prst="rect">
            <a:avLst/>
          </a:prstGeom>
          <a:noFill/>
          <a:ln w="9525">
            <a:noFill/>
          </a:ln>
        </p:spPr>
        <p:txBody>
          <a:bodyPr>
            <a:spAutoFit/>
          </a:bodyPr>
          <a:lstStyle/>
          <a:p>
            <a:pPr indent="0"/>
            <a:r>
              <a:rPr lang="zh-CN" sz="1400" b="1" dirty="0">
                <a:latin typeface="+mn-ea"/>
                <a:cs typeface="+mn-ea"/>
              </a:rPr>
              <a:t>水环境</a:t>
            </a:r>
          </a:p>
          <a:p>
            <a:pPr indent="0"/>
            <a:endParaRPr lang="zh-CN" sz="1400" b="0" dirty="0">
              <a:latin typeface="+mn-ea"/>
              <a:cs typeface="+mn-ea"/>
            </a:endParaRPr>
          </a:p>
          <a:p>
            <a:r>
              <a:rPr lang="zh-CN" sz="1400" b="0" dirty="0">
                <a:latin typeface="+mn-ea"/>
                <a:cs typeface="+mn-ea"/>
              </a:rPr>
              <a:t>污染源废水在线监测及总量监控系统，污染源废水排放过程工况监控系统，工业园区废水排污纳管及调度管理系统</a:t>
            </a:r>
            <a:endParaRPr lang="en-US" sz="1400" b="0" dirty="0">
              <a:latin typeface="+mn-ea"/>
              <a:cs typeface="+mn-ea"/>
            </a:endParaRPr>
          </a:p>
          <a:p>
            <a:r>
              <a:rPr lang="en-US" sz="1400" b="0" dirty="0">
                <a:latin typeface="+mn-ea"/>
                <a:cs typeface="+mn-ea"/>
              </a:rPr>
              <a:t> </a:t>
            </a:r>
            <a:endParaRPr lang="zh-CN" sz="1400" b="0" dirty="0">
              <a:latin typeface="+mn-ea"/>
              <a:cs typeface="+mn-ea"/>
            </a:endParaRPr>
          </a:p>
          <a:p>
            <a:pPr indent="0"/>
            <a:r>
              <a:rPr lang="zh-CN" sz="1400" b="1" dirty="0">
                <a:latin typeface="+mn-ea"/>
                <a:cs typeface="+mn-ea"/>
              </a:rPr>
              <a:t>大气环境</a:t>
            </a:r>
          </a:p>
          <a:p>
            <a:pPr indent="0"/>
            <a:endParaRPr lang="zh-CN" sz="1400" b="0" dirty="0">
              <a:latin typeface="+mn-ea"/>
              <a:cs typeface="+mn-ea"/>
            </a:endParaRPr>
          </a:p>
          <a:p>
            <a:r>
              <a:rPr lang="zh-CN" sz="1400" b="0" dirty="0">
                <a:latin typeface="+mn-ea"/>
                <a:cs typeface="+mn-ea"/>
              </a:rPr>
              <a:t>污染源废气在线监测及总量监控系统，污染源废气排放过程工况监控系统，工业园区厂界气体污染在线立体防控系统，大气环境质量数据运维管理云平台，城市大气环境质量网格化实时监管及多尺度分析决策系统</a:t>
            </a:r>
            <a:endParaRPr lang="en-US" sz="1400" b="0" dirty="0">
              <a:latin typeface="+mn-ea"/>
              <a:cs typeface="+mn-ea"/>
            </a:endParaRPr>
          </a:p>
          <a:p>
            <a:r>
              <a:rPr lang="en-US" sz="1400" b="0" dirty="0">
                <a:latin typeface="+mn-ea"/>
                <a:cs typeface="+mn-ea"/>
              </a:rPr>
              <a:t> </a:t>
            </a:r>
            <a:endParaRPr lang="zh-CN" sz="1400" b="0" dirty="0">
              <a:latin typeface="+mn-ea"/>
              <a:cs typeface="+mn-ea"/>
            </a:endParaRPr>
          </a:p>
          <a:p>
            <a:pPr indent="0"/>
            <a:r>
              <a:rPr lang="zh-CN" sz="1400" b="1" dirty="0">
                <a:latin typeface="+mn-ea"/>
                <a:cs typeface="+mn-ea"/>
              </a:rPr>
              <a:t>固废</a:t>
            </a:r>
          </a:p>
          <a:p>
            <a:pPr indent="0"/>
            <a:endParaRPr lang="zh-CN" sz="1400" b="0" dirty="0">
              <a:latin typeface="+mn-ea"/>
              <a:cs typeface="+mn-ea"/>
            </a:endParaRPr>
          </a:p>
          <a:p>
            <a:r>
              <a:rPr lang="zh-CN" sz="1400" b="0" dirty="0">
                <a:latin typeface="+mn-ea"/>
                <a:cs typeface="+mn-ea"/>
              </a:rPr>
              <a:t>固体废弃物全生命周期过程监管系统</a:t>
            </a:r>
            <a:endParaRPr lang="zh-CN" altLang="en-US" sz="1400" dirty="0">
              <a:latin typeface="+mn-ea"/>
              <a:cs typeface="+mn-ea"/>
            </a:endParaRPr>
          </a:p>
        </p:txBody>
      </p:sp>
      <p:pic>
        <p:nvPicPr>
          <p:cNvPr id="3" name="图片 2" descr="501_副本"/>
          <p:cNvPicPr>
            <a:picLocks noChangeAspect="1"/>
          </p:cNvPicPr>
          <p:nvPr/>
        </p:nvPicPr>
        <p:blipFill>
          <a:blip r:embed="rId4" cstate="print"/>
          <a:stretch>
            <a:fillRect/>
          </a:stretch>
        </p:blipFill>
        <p:spPr>
          <a:xfrm>
            <a:off x="916307" y="1894841"/>
            <a:ext cx="2289175" cy="2719705"/>
          </a:xfrm>
          <a:prstGeom prst="rect">
            <a:avLst/>
          </a:prstGeom>
        </p:spPr>
      </p:pic>
      <p:grpSp>
        <p:nvGrpSpPr>
          <p:cNvPr id="15" name="组合 14"/>
          <p:cNvGrpSpPr>
            <a:grpSpLocks noChangeAspect="1"/>
          </p:cNvGrpSpPr>
          <p:nvPr/>
        </p:nvGrpSpPr>
        <p:grpSpPr>
          <a:xfrm>
            <a:off x="9936286" y="4749399"/>
            <a:ext cx="900000" cy="900000"/>
            <a:chOff x="8907250" y="2258393"/>
            <a:chExt cx="1282540" cy="1260000"/>
          </a:xfrm>
        </p:grpSpPr>
        <p:sp>
          <p:nvSpPr>
            <p:cNvPr id="16" name="椭圆 15"/>
            <p:cNvSpPr>
              <a:spLocks noChangeAspect="1"/>
            </p:cNvSpPr>
            <p:nvPr/>
          </p:nvSpPr>
          <p:spPr>
            <a:xfrm>
              <a:off x="8918520" y="2258393"/>
              <a:ext cx="1260000" cy="1260000"/>
            </a:xfrm>
            <a:prstGeom prst="ellipse">
              <a:avLst/>
            </a:prstGeom>
            <a:solidFill>
              <a:schemeClr val="accent6">
                <a:lumMod val="20000"/>
                <a:lumOff val="80000"/>
              </a:schemeClr>
            </a:solidFill>
            <a:ln w="19050" cap="flat" cmpd="sng" algn="ctr">
              <a:solidFill>
                <a:schemeClr val="accent6">
                  <a:lumMod val="60000"/>
                  <a:lumOff val="4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smtClean="0">
                <a:ln>
                  <a:noFill/>
                </a:ln>
                <a:solidFill>
                  <a:prstClr val="white"/>
                </a:solidFill>
                <a:effectLst/>
                <a:uLnTx/>
                <a:uFillTx/>
                <a:latin typeface="Arial" panose="020B0604020202020204"/>
                <a:ea typeface="微软雅黑" panose="020B0503020204020204" charset="-122"/>
                <a:cs typeface="+mn-cs"/>
              </a:endParaRPr>
            </a:p>
          </p:txBody>
        </p:sp>
        <p:pic>
          <p:nvPicPr>
            <p:cNvPr id="17" name="图片 16"/>
            <p:cNvPicPr>
              <a:picLocks noChangeAspect="1"/>
            </p:cNvPicPr>
            <p:nvPr/>
          </p:nvPicPr>
          <p:blipFill>
            <a:blip r:embed="rId5" cstate="print"/>
            <a:stretch>
              <a:fillRect/>
            </a:stretch>
          </p:blipFill>
          <p:spPr>
            <a:xfrm>
              <a:off x="8907250" y="2455777"/>
              <a:ext cx="1282540" cy="938584"/>
            </a:xfrm>
            <a:prstGeom prst="ellipse">
              <a:avLst/>
            </a:prstGeom>
            <a:ln>
              <a:noFill/>
            </a:ln>
            <a:effectLst>
              <a:softEdge rad="112500"/>
            </a:effectLst>
          </p:spPr>
        </p:pic>
      </p:grpSp>
      <p:grpSp>
        <p:nvGrpSpPr>
          <p:cNvPr id="9" name="组合 8"/>
          <p:cNvGrpSpPr>
            <a:grpSpLocks noChangeAspect="1"/>
          </p:cNvGrpSpPr>
          <p:nvPr/>
        </p:nvGrpSpPr>
        <p:grpSpPr>
          <a:xfrm>
            <a:off x="9935954" y="3693995"/>
            <a:ext cx="900000" cy="900000"/>
            <a:chOff x="12896162" y="3188046"/>
            <a:chExt cx="1260000" cy="1260000"/>
          </a:xfrm>
        </p:grpSpPr>
        <p:sp>
          <p:nvSpPr>
            <p:cNvPr id="10" name="椭圆 9"/>
            <p:cNvSpPr>
              <a:spLocks noChangeAspect="1"/>
            </p:cNvSpPr>
            <p:nvPr/>
          </p:nvSpPr>
          <p:spPr>
            <a:xfrm>
              <a:off x="12896162" y="3188046"/>
              <a:ext cx="1260000" cy="1260000"/>
            </a:xfrm>
            <a:prstGeom prst="ellipse">
              <a:avLst/>
            </a:prstGeom>
            <a:solidFill>
              <a:schemeClr val="accent6">
                <a:lumMod val="20000"/>
                <a:lumOff val="80000"/>
              </a:schemeClr>
            </a:solidFill>
            <a:ln w="19050" cap="flat" cmpd="sng" algn="ctr">
              <a:solidFill>
                <a:schemeClr val="accent6">
                  <a:lumMod val="60000"/>
                  <a:lumOff val="4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smtClean="0">
                <a:ln>
                  <a:noFill/>
                </a:ln>
                <a:solidFill>
                  <a:prstClr val="white"/>
                </a:solidFill>
                <a:effectLst/>
                <a:uLnTx/>
                <a:uFillTx/>
                <a:latin typeface="Arial" panose="020B0604020202020204"/>
                <a:ea typeface="微软雅黑" panose="020B0503020204020204" charset="-122"/>
                <a:cs typeface="+mn-cs"/>
              </a:endParaRPr>
            </a:p>
          </p:txBody>
        </p:sp>
        <p:pic>
          <p:nvPicPr>
            <p:cNvPr id="11" name="图片 10"/>
            <p:cNvPicPr>
              <a:picLocks noChangeAspect="1"/>
            </p:cNvPicPr>
            <p:nvPr/>
          </p:nvPicPr>
          <p:blipFill>
            <a:blip r:embed="rId6" cstate="print"/>
            <a:stretch>
              <a:fillRect/>
            </a:stretch>
          </p:blipFill>
          <p:spPr>
            <a:xfrm>
              <a:off x="13002809" y="3260054"/>
              <a:ext cx="1046707" cy="1063960"/>
            </a:xfrm>
            <a:prstGeom prst="ellipse">
              <a:avLst/>
            </a:prstGeom>
            <a:ln>
              <a:noFill/>
            </a:ln>
            <a:effectLst>
              <a:softEdge rad="112500"/>
            </a:effectLst>
          </p:spPr>
        </p:pic>
      </p:grpSp>
      <p:grpSp>
        <p:nvGrpSpPr>
          <p:cNvPr id="18" name="组合 17"/>
          <p:cNvGrpSpPr>
            <a:grpSpLocks noChangeAspect="1"/>
          </p:cNvGrpSpPr>
          <p:nvPr/>
        </p:nvGrpSpPr>
        <p:grpSpPr>
          <a:xfrm>
            <a:off x="9936580" y="1578173"/>
            <a:ext cx="900000" cy="900000"/>
            <a:chOff x="2292659" y="3228439"/>
            <a:chExt cx="1260000" cy="1260000"/>
          </a:xfrm>
        </p:grpSpPr>
        <p:sp>
          <p:nvSpPr>
            <p:cNvPr id="19" name="椭圆 18"/>
            <p:cNvSpPr>
              <a:spLocks noChangeAspect="1"/>
            </p:cNvSpPr>
            <p:nvPr/>
          </p:nvSpPr>
          <p:spPr>
            <a:xfrm>
              <a:off x="2292659" y="3228439"/>
              <a:ext cx="1260000" cy="1260000"/>
            </a:xfrm>
            <a:prstGeom prst="ellipse">
              <a:avLst/>
            </a:prstGeom>
            <a:solidFill>
              <a:schemeClr val="accent6">
                <a:lumMod val="20000"/>
                <a:lumOff val="80000"/>
              </a:schemeClr>
            </a:solidFill>
            <a:ln w="19050" cap="flat" cmpd="sng" algn="ctr">
              <a:solidFill>
                <a:schemeClr val="accent6">
                  <a:lumMod val="60000"/>
                  <a:lumOff val="4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smtClean="0">
                <a:ln>
                  <a:noFill/>
                </a:ln>
                <a:solidFill>
                  <a:prstClr val="white"/>
                </a:solidFill>
                <a:effectLst/>
                <a:uLnTx/>
                <a:uFillTx/>
                <a:latin typeface="Arial" panose="020B0604020202020204"/>
                <a:ea typeface="微软雅黑" panose="020B0503020204020204" charset="-122"/>
                <a:cs typeface="+mn-cs"/>
              </a:endParaRPr>
            </a:p>
          </p:txBody>
        </p:sp>
        <p:pic>
          <p:nvPicPr>
            <p:cNvPr id="20" name="图片 19"/>
            <p:cNvPicPr>
              <a:picLocks noChangeAspect="1"/>
            </p:cNvPicPr>
            <p:nvPr/>
          </p:nvPicPr>
          <p:blipFill>
            <a:blip r:embed="rId7" cstate="print"/>
            <a:stretch>
              <a:fillRect/>
            </a:stretch>
          </p:blipFill>
          <p:spPr>
            <a:xfrm>
              <a:off x="2310633" y="3437136"/>
              <a:ext cx="1224052" cy="915957"/>
            </a:xfrm>
            <a:prstGeom prst="ellipse">
              <a:avLst/>
            </a:prstGeom>
            <a:ln>
              <a:noFill/>
            </a:ln>
            <a:effectLst>
              <a:softEdge rad="112500"/>
            </a:effectLst>
          </p:spPr>
        </p:pic>
      </p:grpSp>
      <p:grpSp>
        <p:nvGrpSpPr>
          <p:cNvPr id="27" name="组合 26"/>
          <p:cNvGrpSpPr>
            <a:grpSpLocks noChangeAspect="1"/>
          </p:cNvGrpSpPr>
          <p:nvPr/>
        </p:nvGrpSpPr>
        <p:grpSpPr>
          <a:xfrm>
            <a:off x="9935413" y="2648996"/>
            <a:ext cx="900000" cy="900000"/>
            <a:chOff x="4465294" y="2326781"/>
            <a:chExt cx="1260000" cy="1260000"/>
          </a:xfrm>
        </p:grpSpPr>
        <p:sp>
          <p:nvSpPr>
            <p:cNvPr id="28" name="椭圆 27"/>
            <p:cNvSpPr>
              <a:spLocks noChangeAspect="1"/>
            </p:cNvSpPr>
            <p:nvPr/>
          </p:nvSpPr>
          <p:spPr>
            <a:xfrm>
              <a:off x="4465294" y="2326781"/>
              <a:ext cx="1260000" cy="1260000"/>
            </a:xfrm>
            <a:prstGeom prst="ellipse">
              <a:avLst/>
            </a:prstGeom>
            <a:solidFill>
              <a:schemeClr val="accent6">
                <a:lumMod val="20000"/>
                <a:lumOff val="80000"/>
              </a:schemeClr>
            </a:solidFill>
            <a:ln w="19050" cap="flat" cmpd="sng" algn="ctr">
              <a:solidFill>
                <a:schemeClr val="accent6">
                  <a:lumMod val="60000"/>
                  <a:lumOff val="4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smtClean="0">
                <a:ln>
                  <a:noFill/>
                </a:ln>
                <a:solidFill>
                  <a:prstClr val="white"/>
                </a:solidFill>
                <a:effectLst/>
                <a:uLnTx/>
                <a:uFillTx/>
                <a:latin typeface="Arial" panose="020B0604020202020204"/>
                <a:ea typeface="微软雅黑" panose="020B0503020204020204" charset="-122"/>
                <a:cs typeface="+mn-cs"/>
              </a:endParaRPr>
            </a:p>
          </p:txBody>
        </p:sp>
        <p:pic>
          <p:nvPicPr>
            <p:cNvPr id="29" name="图片 28"/>
            <p:cNvPicPr>
              <a:picLocks noChangeAspect="1"/>
            </p:cNvPicPr>
            <p:nvPr/>
          </p:nvPicPr>
          <p:blipFill>
            <a:blip r:embed="rId8" cstate="print"/>
            <a:stretch>
              <a:fillRect/>
            </a:stretch>
          </p:blipFill>
          <p:spPr>
            <a:xfrm>
              <a:off x="4573166" y="2493050"/>
              <a:ext cx="1041089" cy="1053582"/>
            </a:xfrm>
            <a:prstGeom prst="ellipse">
              <a:avLst/>
            </a:prstGeom>
            <a:ln>
              <a:noFill/>
            </a:ln>
            <a:effectLst>
              <a:softEdge rad="112500"/>
            </a:effectLst>
          </p:spPr>
        </p:pic>
      </p:grpSp>
      <p:sp>
        <p:nvSpPr>
          <p:cNvPr id="24" name="矩形 23"/>
          <p:cNvSpPr/>
          <p:nvPr/>
        </p:nvSpPr>
        <p:spPr>
          <a:xfrm>
            <a:off x="0" y="6464300"/>
            <a:ext cx="12201525" cy="266700"/>
          </a:xfrm>
          <a:prstGeom prst="rect">
            <a:avLst/>
          </a:prstGeom>
          <a:solidFill>
            <a:schemeClr val="bg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1"/>
    </p:custData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3556934" y="1887524"/>
            <a:ext cx="5746459" cy="3850547"/>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descr="logo.png"/>
          <p:cNvPicPr>
            <a:picLocks noChangeAspect="1"/>
          </p:cNvPicPr>
          <p:nvPr/>
        </p:nvPicPr>
        <p:blipFill>
          <a:blip r:embed="rId3" cstate="print"/>
          <a:stretch>
            <a:fillRect/>
          </a:stretch>
        </p:blipFill>
        <p:spPr>
          <a:xfrm>
            <a:off x="523241" y="472440"/>
            <a:ext cx="2222500" cy="555625"/>
          </a:xfrm>
          <a:prstGeom prst="rect">
            <a:avLst/>
          </a:prstGeom>
        </p:spPr>
      </p:pic>
      <p:sp>
        <p:nvSpPr>
          <p:cNvPr id="7" name="Rectangle 6"/>
          <p:cNvSpPr/>
          <p:nvPr/>
        </p:nvSpPr>
        <p:spPr>
          <a:xfrm>
            <a:off x="916211" y="4614548"/>
            <a:ext cx="2289445" cy="43933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solidFill>
                  <a:schemeClr val="tx1"/>
                </a:solidFill>
                <a:latin typeface="微软雅黑" panose="020B0503020204020204" charset="-122"/>
                <a:ea typeface="微软雅黑" panose="020B0503020204020204" charset="-122"/>
                <a:sym typeface="+mn-ea"/>
              </a:rPr>
              <a:t>环境咨询</a:t>
            </a:r>
          </a:p>
        </p:txBody>
      </p:sp>
      <p:sp>
        <p:nvSpPr>
          <p:cNvPr id="100" name="文本框 99"/>
          <p:cNvSpPr txBox="1"/>
          <p:nvPr/>
        </p:nvSpPr>
        <p:spPr>
          <a:xfrm>
            <a:off x="3872866" y="1895159"/>
            <a:ext cx="5080000" cy="3754874"/>
          </a:xfrm>
          <a:prstGeom prst="rect">
            <a:avLst/>
          </a:prstGeom>
          <a:noFill/>
          <a:ln w="9525">
            <a:noFill/>
          </a:ln>
        </p:spPr>
        <p:txBody>
          <a:bodyPr>
            <a:spAutoFit/>
          </a:bodyPr>
          <a:lstStyle/>
          <a:p>
            <a:pPr indent="0"/>
            <a:r>
              <a:rPr lang="zh-CN" sz="1400" b="1" dirty="0">
                <a:latin typeface="+mn-ea"/>
                <a:cs typeface="+mn-ea"/>
              </a:rPr>
              <a:t>水环境</a:t>
            </a:r>
          </a:p>
          <a:p>
            <a:pPr indent="0"/>
            <a:endParaRPr lang="zh-CN" sz="1400" b="1" dirty="0">
              <a:latin typeface="+mn-ea"/>
              <a:cs typeface="+mn-ea"/>
            </a:endParaRPr>
          </a:p>
          <a:p>
            <a:pPr indent="0"/>
            <a:r>
              <a:rPr lang="zh-CN" sz="1400" dirty="0">
                <a:latin typeface="+mn-ea"/>
                <a:cs typeface="+mn-ea"/>
              </a:rPr>
              <a:t>重点流域/省/市/工业园区水环境质量大数据应用综合管理，流域跨界考核断面生态补偿管理系统，流域水环境质量预测及预警监控，流域水环境污染排放清单及源解析</a:t>
            </a:r>
          </a:p>
          <a:p>
            <a:pPr indent="0"/>
            <a:endParaRPr lang="zh-CN" sz="1400" b="1" dirty="0">
              <a:latin typeface="+mn-ea"/>
              <a:cs typeface="+mn-ea"/>
            </a:endParaRPr>
          </a:p>
          <a:p>
            <a:pPr indent="0"/>
            <a:r>
              <a:rPr lang="zh-CN" sz="1400" b="1" dirty="0">
                <a:latin typeface="+mn-ea"/>
                <a:cs typeface="+mn-ea"/>
              </a:rPr>
              <a:t>大气环境</a:t>
            </a:r>
          </a:p>
          <a:p>
            <a:pPr indent="0"/>
            <a:endParaRPr lang="zh-CN" sz="1400" b="1" dirty="0">
              <a:latin typeface="+mn-ea"/>
              <a:cs typeface="+mn-ea"/>
            </a:endParaRPr>
          </a:p>
          <a:p>
            <a:pPr indent="0"/>
            <a:r>
              <a:rPr lang="zh-CN" sz="1400" dirty="0">
                <a:latin typeface="+mn-ea"/>
                <a:cs typeface="+mn-ea"/>
              </a:rPr>
              <a:t>重点流域/省/市/工业园区大气环境质量大数据应用综合管理，</a:t>
            </a:r>
          </a:p>
          <a:p>
            <a:pPr indent="0"/>
            <a:r>
              <a:rPr lang="zh-CN" sz="1400" dirty="0">
                <a:latin typeface="+mn-ea"/>
                <a:cs typeface="+mn-ea"/>
              </a:rPr>
              <a:t>大气环境污染应急决策管理，城市大气环境质量（AQMS)排名</a:t>
            </a:r>
          </a:p>
          <a:p>
            <a:pPr indent="0"/>
            <a:endParaRPr lang="zh-CN" sz="1400" b="1" dirty="0">
              <a:latin typeface="+mn-ea"/>
              <a:cs typeface="+mn-ea"/>
            </a:endParaRPr>
          </a:p>
          <a:p>
            <a:pPr indent="0"/>
            <a:r>
              <a:rPr lang="zh-CN" sz="1400" b="1" dirty="0">
                <a:latin typeface="+mn-ea"/>
                <a:cs typeface="+mn-ea"/>
              </a:rPr>
              <a:t>其他</a:t>
            </a:r>
          </a:p>
          <a:p>
            <a:pPr indent="0"/>
            <a:endParaRPr lang="zh-CN" sz="1400" b="1" dirty="0">
              <a:latin typeface="+mn-ea"/>
              <a:cs typeface="+mn-ea"/>
            </a:endParaRPr>
          </a:p>
          <a:p>
            <a:pPr indent="0"/>
            <a:r>
              <a:rPr lang="zh-CN" sz="1400" dirty="0">
                <a:latin typeface="+mn-ea"/>
                <a:cs typeface="+mn-ea"/>
              </a:rPr>
              <a:t>排污许可证“一证式”管理及排污权交易系统，污染源废气排放环保税计量核算及征收管理，</a:t>
            </a:r>
          </a:p>
          <a:p>
            <a:pPr indent="0"/>
            <a:r>
              <a:rPr lang="zh-CN" sz="1400" dirty="0">
                <a:latin typeface="+mn-ea"/>
                <a:cs typeface="+mn-ea"/>
              </a:rPr>
              <a:t>企业清洁生产达标评估管理，重点流域/省/市/工业园区生态环境网络大数据应用综合管理平台</a:t>
            </a:r>
          </a:p>
        </p:txBody>
      </p:sp>
      <p:pic>
        <p:nvPicPr>
          <p:cNvPr id="2" name="图片 1" descr="409"/>
          <p:cNvPicPr>
            <a:picLocks noChangeAspect="1"/>
          </p:cNvPicPr>
          <p:nvPr/>
        </p:nvPicPr>
        <p:blipFill>
          <a:blip r:embed="rId4" cstate="print"/>
          <a:stretch>
            <a:fillRect/>
          </a:stretch>
        </p:blipFill>
        <p:spPr>
          <a:xfrm>
            <a:off x="916307" y="1895475"/>
            <a:ext cx="2289175" cy="2719070"/>
          </a:xfrm>
          <a:prstGeom prst="rect">
            <a:avLst/>
          </a:prstGeom>
        </p:spPr>
      </p:pic>
      <p:grpSp>
        <p:nvGrpSpPr>
          <p:cNvPr id="15" name="组合 14"/>
          <p:cNvGrpSpPr>
            <a:grpSpLocks noChangeAspect="1"/>
          </p:cNvGrpSpPr>
          <p:nvPr/>
        </p:nvGrpSpPr>
        <p:grpSpPr>
          <a:xfrm>
            <a:off x="9986620" y="4858456"/>
            <a:ext cx="900000" cy="900000"/>
            <a:chOff x="8907250" y="2258393"/>
            <a:chExt cx="1282540" cy="1260000"/>
          </a:xfrm>
        </p:grpSpPr>
        <p:sp>
          <p:nvSpPr>
            <p:cNvPr id="16" name="椭圆 15"/>
            <p:cNvSpPr>
              <a:spLocks noChangeAspect="1"/>
            </p:cNvSpPr>
            <p:nvPr/>
          </p:nvSpPr>
          <p:spPr>
            <a:xfrm>
              <a:off x="8918520" y="2258393"/>
              <a:ext cx="1260000" cy="1260000"/>
            </a:xfrm>
            <a:prstGeom prst="ellipse">
              <a:avLst/>
            </a:prstGeom>
            <a:solidFill>
              <a:schemeClr val="accent6">
                <a:lumMod val="20000"/>
                <a:lumOff val="80000"/>
              </a:schemeClr>
            </a:solidFill>
            <a:ln w="19050" cap="flat" cmpd="sng" algn="ctr">
              <a:solidFill>
                <a:schemeClr val="accent6">
                  <a:lumMod val="60000"/>
                  <a:lumOff val="4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smtClean="0">
                <a:ln>
                  <a:noFill/>
                </a:ln>
                <a:solidFill>
                  <a:prstClr val="white"/>
                </a:solidFill>
                <a:effectLst/>
                <a:uLnTx/>
                <a:uFillTx/>
                <a:latin typeface="Arial" panose="020B0604020202020204"/>
                <a:ea typeface="微软雅黑" panose="020B0503020204020204" charset="-122"/>
                <a:cs typeface="+mn-cs"/>
              </a:endParaRPr>
            </a:p>
          </p:txBody>
        </p:sp>
        <p:pic>
          <p:nvPicPr>
            <p:cNvPr id="17" name="图片 16"/>
            <p:cNvPicPr>
              <a:picLocks noChangeAspect="1"/>
            </p:cNvPicPr>
            <p:nvPr/>
          </p:nvPicPr>
          <p:blipFill>
            <a:blip r:embed="rId5" cstate="print"/>
            <a:stretch>
              <a:fillRect/>
            </a:stretch>
          </p:blipFill>
          <p:spPr>
            <a:xfrm>
              <a:off x="8907250" y="2455777"/>
              <a:ext cx="1282540" cy="938584"/>
            </a:xfrm>
            <a:prstGeom prst="ellipse">
              <a:avLst/>
            </a:prstGeom>
            <a:ln>
              <a:noFill/>
            </a:ln>
            <a:effectLst>
              <a:softEdge rad="112500"/>
            </a:effectLst>
          </p:spPr>
        </p:pic>
      </p:grpSp>
      <p:grpSp>
        <p:nvGrpSpPr>
          <p:cNvPr id="9" name="组合 8"/>
          <p:cNvGrpSpPr>
            <a:grpSpLocks noChangeAspect="1"/>
          </p:cNvGrpSpPr>
          <p:nvPr/>
        </p:nvGrpSpPr>
        <p:grpSpPr>
          <a:xfrm>
            <a:off x="9986288" y="3803052"/>
            <a:ext cx="900000" cy="900000"/>
            <a:chOff x="12896162" y="3188046"/>
            <a:chExt cx="1260000" cy="1260000"/>
          </a:xfrm>
        </p:grpSpPr>
        <p:sp>
          <p:nvSpPr>
            <p:cNvPr id="10" name="椭圆 9"/>
            <p:cNvSpPr>
              <a:spLocks noChangeAspect="1"/>
            </p:cNvSpPr>
            <p:nvPr/>
          </p:nvSpPr>
          <p:spPr>
            <a:xfrm>
              <a:off x="12896162" y="3188046"/>
              <a:ext cx="1260000" cy="1260000"/>
            </a:xfrm>
            <a:prstGeom prst="ellipse">
              <a:avLst/>
            </a:prstGeom>
            <a:solidFill>
              <a:schemeClr val="accent6">
                <a:lumMod val="20000"/>
                <a:lumOff val="80000"/>
              </a:schemeClr>
            </a:solidFill>
            <a:ln w="19050" cap="flat" cmpd="sng" algn="ctr">
              <a:solidFill>
                <a:schemeClr val="accent6">
                  <a:lumMod val="60000"/>
                  <a:lumOff val="4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smtClean="0">
                <a:ln>
                  <a:noFill/>
                </a:ln>
                <a:solidFill>
                  <a:prstClr val="white"/>
                </a:solidFill>
                <a:effectLst/>
                <a:uLnTx/>
                <a:uFillTx/>
                <a:latin typeface="Arial" panose="020B0604020202020204"/>
                <a:ea typeface="微软雅黑" panose="020B0503020204020204" charset="-122"/>
                <a:cs typeface="+mn-cs"/>
              </a:endParaRPr>
            </a:p>
          </p:txBody>
        </p:sp>
        <p:pic>
          <p:nvPicPr>
            <p:cNvPr id="11" name="图片 10"/>
            <p:cNvPicPr>
              <a:picLocks noChangeAspect="1"/>
            </p:cNvPicPr>
            <p:nvPr/>
          </p:nvPicPr>
          <p:blipFill>
            <a:blip r:embed="rId6" cstate="print"/>
            <a:stretch>
              <a:fillRect/>
            </a:stretch>
          </p:blipFill>
          <p:spPr>
            <a:xfrm>
              <a:off x="13002809" y="3260054"/>
              <a:ext cx="1046707" cy="1063960"/>
            </a:xfrm>
            <a:prstGeom prst="ellipse">
              <a:avLst/>
            </a:prstGeom>
            <a:ln>
              <a:noFill/>
            </a:ln>
            <a:effectLst>
              <a:softEdge rad="112500"/>
            </a:effectLst>
          </p:spPr>
        </p:pic>
      </p:grpSp>
      <p:grpSp>
        <p:nvGrpSpPr>
          <p:cNvPr id="18" name="组合 17"/>
          <p:cNvGrpSpPr>
            <a:grpSpLocks noChangeAspect="1"/>
          </p:cNvGrpSpPr>
          <p:nvPr/>
        </p:nvGrpSpPr>
        <p:grpSpPr>
          <a:xfrm>
            <a:off x="9986914" y="1687230"/>
            <a:ext cx="900000" cy="900000"/>
            <a:chOff x="2292659" y="3228439"/>
            <a:chExt cx="1260000" cy="1260000"/>
          </a:xfrm>
        </p:grpSpPr>
        <p:sp>
          <p:nvSpPr>
            <p:cNvPr id="19" name="椭圆 18"/>
            <p:cNvSpPr>
              <a:spLocks noChangeAspect="1"/>
            </p:cNvSpPr>
            <p:nvPr/>
          </p:nvSpPr>
          <p:spPr>
            <a:xfrm>
              <a:off x="2292659" y="3228439"/>
              <a:ext cx="1260000" cy="1260000"/>
            </a:xfrm>
            <a:prstGeom prst="ellipse">
              <a:avLst/>
            </a:prstGeom>
            <a:solidFill>
              <a:schemeClr val="accent6">
                <a:lumMod val="20000"/>
                <a:lumOff val="80000"/>
              </a:schemeClr>
            </a:solidFill>
            <a:ln w="19050" cap="flat" cmpd="sng" algn="ctr">
              <a:solidFill>
                <a:schemeClr val="accent6">
                  <a:lumMod val="60000"/>
                  <a:lumOff val="4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smtClean="0">
                <a:ln>
                  <a:noFill/>
                </a:ln>
                <a:solidFill>
                  <a:prstClr val="white"/>
                </a:solidFill>
                <a:effectLst/>
                <a:uLnTx/>
                <a:uFillTx/>
                <a:latin typeface="Arial" panose="020B0604020202020204"/>
                <a:ea typeface="微软雅黑" panose="020B0503020204020204" charset="-122"/>
                <a:cs typeface="+mn-cs"/>
              </a:endParaRPr>
            </a:p>
          </p:txBody>
        </p:sp>
        <p:pic>
          <p:nvPicPr>
            <p:cNvPr id="20" name="图片 19"/>
            <p:cNvPicPr>
              <a:picLocks noChangeAspect="1"/>
            </p:cNvPicPr>
            <p:nvPr/>
          </p:nvPicPr>
          <p:blipFill>
            <a:blip r:embed="rId7" cstate="print"/>
            <a:stretch>
              <a:fillRect/>
            </a:stretch>
          </p:blipFill>
          <p:spPr>
            <a:xfrm>
              <a:off x="2310633" y="3437136"/>
              <a:ext cx="1224052" cy="915957"/>
            </a:xfrm>
            <a:prstGeom prst="ellipse">
              <a:avLst/>
            </a:prstGeom>
            <a:ln>
              <a:noFill/>
            </a:ln>
            <a:effectLst>
              <a:softEdge rad="112500"/>
            </a:effectLst>
          </p:spPr>
        </p:pic>
      </p:grpSp>
      <p:grpSp>
        <p:nvGrpSpPr>
          <p:cNvPr id="27" name="组合 26"/>
          <p:cNvGrpSpPr>
            <a:grpSpLocks noChangeAspect="1"/>
          </p:cNvGrpSpPr>
          <p:nvPr/>
        </p:nvGrpSpPr>
        <p:grpSpPr>
          <a:xfrm>
            <a:off x="9985748" y="2758053"/>
            <a:ext cx="900000" cy="900000"/>
            <a:chOff x="4465294" y="2326781"/>
            <a:chExt cx="1260000" cy="1260000"/>
          </a:xfrm>
        </p:grpSpPr>
        <p:sp>
          <p:nvSpPr>
            <p:cNvPr id="28" name="椭圆 27"/>
            <p:cNvSpPr>
              <a:spLocks noChangeAspect="1"/>
            </p:cNvSpPr>
            <p:nvPr/>
          </p:nvSpPr>
          <p:spPr>
            <a:xfrm>
              <a:off x="4465294" y="2326781"/>
              <a:ext cx="1260000" cy="1260000"/>
            </a:xfrm>
            <a:prstGeom prst="ellipse">
              <a:avLst/>
            </a:prstGeom>
            <a:solidFill>
              <a:schemeClr val="accent6">
                <a:lumMod val="20000"/>
                <a:lumOff val="80000"/>
              </a:schemeClr>
            </a:solidFill>
            <a:ln w="19050" cap="flat" cmpd="sng" algn="ctr">
              <a:solidFill>
                <a:schemeClr val="accent6">
                  <a:lumMod val="60000"/>
                  <a:lumOff val="4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smtClean="0">
                <a:ln>
                  <a:noFill/>
                </a:ln>
                <a:solidFill>
                  <a:prstClr val="white"/>
                </a:solidFill>
                <a:effectLst/>
                <a:uLnTx/>
                <a:uFillTx/>
                <a:latin typeface="Arial" panose="020B0604020202020204"/>
                <a:ea typeface="微软雅黑" panose="020B0503020204020204" charset="-122"/>
                <a:cs typeface="+mn-cs"/>
              </a:endParaRPr>
            </a:p>
          </p:txBody>
        </p:sp>
        <p:pic>
          <p:nvPicPr>
            <p:cNvPr id="29" name="图片 28"/>
            <p:cNvPicPr>
              <a:picLocks noChangeAspect="1"/>
            </p:cNvPicPr>
            <p:nvPr/>
          </p:nvPicPr>
          <p:blipFill>
            <a:blip r:embed="rId8" cstate="print"/>
            <a:stretch>
              <a:fillRect/>
            </a:stretch>
          </p:blipFill>
          <p:spPr>
            <a:xfrm>
              <a:off x="4573166" y="2493050"/>
              <a:ext cx="1041089" cy="1053582"/>
            </a:xfrm>
            <a:prstGeom prst="ellipse">
              <a:avLst/>
            </a:prstGeom>
            <a:ln>
              <a:noFill/>
            </a:ln>
            <a:effectLst>
              <a:softEdge rad="112500"/>
            </a:effectLst>
          </p:spPr>
        </p:pic>
      </p:grpSp>
      <p:sp>
        <p:nvSpPr>
          <p:cNvPr id="24" name="矩形 23"/>
          <p:cNvSpPr/>
          <p:nvPr/>
        </p:nvSpPr>
        <p:spPr>
          <a:xfrm>
            <a:off x="0" y="6464300"/>
            <a:ext cx="12201525" cy="266700"/>
          </a:xfrm>
          <a:prstGeom prst="rect">
            <a:avLst/>
          </a:prstGeom>
          <a:solidFill>
            <a:schemeClr val="bg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1"/>
    </p:custData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组合 41"/>
          <p:cNvGrpSpPr/>
          <p:nvPr/>
        </p:nvGrpSpPr>
        <p:grpSpPr>
          <a:xfrm>
            <a:off x="-2" y="2678691"/>
            <a:ext cx="12192000" cy="2419703"/>
            <a:chOff x="170694" y="177982"/>
            <a:chExt cx="3936003" cy="781165"/>
          </a:xfrm>
          <a:solidFill>
            <a:schemeClr val="accent5">
              <a:lumMod val="75000"/>
            </a:schemeClr>
          </a:solidFill>
        </p:grpSpPr>
        <p:sp>
          <p:nvSpPr>
            <p:cNvPr id="44" name="等腰三角形 43"/>
            <p:cNvSpPr/>
            <p:nvPr/>
          </p:nvSpPr>
          <p:spPr>
            <a:xfrm>
              <a:off x="1233863" y="177982"/>
              <a:ext cx="355284" cy="35651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5" name="等腰三角形 44"/>
            <p:cNvSpPr/>
            <p:nvPr/>
          </p:nvSpPr>
          <p:spPr>
            <a:xfrm flipV="1">
              <a:off x="200258" y="602633"/>
              <a:ext cx="355284" cy="35651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6" name="矩形 45"/>
            <p:cNvSpPr/>
            <p:nvPr/>
          </p:nvSpPr>
          <p:spPr>
            <a:xfrm>
              <a:off x="170694" y="261768"/>
              <a:ext cx="3936003" cy="61198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7" name="平行四边形 46"/>
            <p:cNvSpPr/>
            <p:nvPr/>
          </p:nvSpPr>
          <p:spPr>
            <a:xfrm>
              <a:off x="376965" y="178257"/>
              <a:ext cx="1036076" cy="779005"/>
            </a:xfrm>
            <a:prstGeom prst="parallelogram">
              <a:avLst>
                <a:gd name="adj" fmla="val 4820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8" name="文本框 6"/>
            <p:cNvSpPr txBox="1"/>
            <p:nvPr/>
          </p:nvSpPr>
          <p:spPr>
            <a:xfrm>
              <a:off x="650907" y="284178"/>
              <a:ext cx="569115" cy="559651"/>
            </a:xfrm>
            <a:prstGeom prst="rect">
              <a:avLst/>
            </a:prstGeom>
            <a:grpFill/>
          </p:spPr>
          <p:txBody>
            <a:bodyPr wrap="square" lIns="91440" tIns="45720" rIns="9144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0665" b="0" i="0" u="none" strike="noStrike" kern="1200" cap="none" spc="0" normalizeH="0" baseline="0" noProof="0" dirty="0" smtClean="0">
                  <a:ln>
                    <a:noFill/>
                  </a:ln>
                  <a:solidFill>
                    <a:prstClr val="white">
                      <a:lumMod val="95000"/>
                    </a:prstClr>
                  </a:solidFill>
                  <a:effectLst/>
                  <a:uLnTx/>
                  <a:uFillTx/>
                  <a:latin typeface="Impact" panose="020B0806030902050204" pitchFamily="34" charset="0"/>
                  <a:ea typeface="宋体" panose="02010600030101010101" pitchFamily="2" charset="-122"/>
                  <a:cs typeface="+mn-cs"/>
                </a:rPr>
                <a:t>03</a:t>
              </a:r>
              <a:endParaRPr kumimoji="0" lang="zh-CN" altLang="en-US" sz="10665" b="0" i="0" u="none" strike="noStrike" kern="1200" cap="none" spc="0" normalizeH="0" baseline="0" noProof="0" dirty="0">
                <a:ln>
                  <a:noFill/>
                </a:ln>
                <a:solidFill>
                  <a:prstClr val="white">
                    <a:lumMod val="95000"/>
                  </a:prstClr>
                </a:solidFill>
                <a:effectLst/>
                <a:uLnTx/>
                <a:uFillTx/>
                <a:latin typeface="Impact" panose="020B0806030902050204" pitchFamily="34" charset="0"/>
                <a:ea typeface="宋体" panose="02010600030101010101" pitchFamily="2" charset="-122"/>
                <a:cs typeface="+mn-cs"/>
              </a:endParaRPr>
            </a:p>
          </p:txBody>
        </p:sp>
      </p:grpSp>
      <p:sp>
        <p:nvSpPr>
          <p:cNvPr id="31" name="流程图: 决策 30"/>
          <p:cNvSpPr/>
          <p:nvPr/>
        </p:nvSpPr>
        <p:spPr>
          <a:xfrm>
            <a:off x="9167769" y="1256949"/>
            <a:ext cx="1856415" cy="1945431"/>
          </a:xfrm>
          <a:prstGeom prst="flowChartDecision">
            <a:avLst/>
          </a:prstGeom>
          <a:gradFill flip="none" rotWithShape="1">
            <a:gsLst>
              <a:gs pos="100000">
                <a:srgbClr val="00C898"/>
              </a:gs>
              <a:gs pos="0">
                <a:srgbClr val="04B5EC"/>
              </a:gs>
            </a:gsLst>
            <a:path path="circle">
              <a:fillToRect r="100000" b="100000"/>
            </a:path>
            <a:tileRect l="-100000" t="-100000"/>
          </a:gradFill>
          <a:ln>
            <a:noFill/>
          </a:ln>
          <a:effectLst>
            <a:outerShdw blurRad="152400" dist="63500" dir="2700000" sx="101000" sy="101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p>
        </p:txBody>
      </p:sp>
      <p:pic>
        <p:nvPicPr>
          <p:cNvPr id="17" name="图片 16" descr="logo.png"/>
          <p:cNvPicPr>
            <a:picLocks noChangeAspect="1"/>
          </p:cNvPicPr>
          <p:nvPr/>
        </p:nvPicPr>
        <p:blipFill>
          <a:blip r:embed="rId3" cstate="print"/>
          <a:stretch>
            <a:fillRect/>
          </a:stretch>
        </p:blipFill>
        <p:spPr>
          <a:xfrm>
            <a:off x="523241" y="596265"/>
            <a:ext cx="2222500" cy="555625"/>
          </a:xfrm>
          <a:prstGeom prst="rect">
            <a:avLst/>
          </a:prstGeom>
        </p:spPr>
      </p:pic>
      <p:sp>
        <p:nvSpPr>
          <p:cNvPr id="2" name="文本框 1"/>
          <p:cNvSpPr txBox="1"/>
          <p:nvPr/>
        </p:nvSpPr>
        <p:spPr>
          <a:xfrm>
            <a:off x="3475070" y="3511550"/>
            <a:ext cx="5032147" cy="923330"/>
          </a:xfrm>
          <a:prstGeom prst="rect">
            <a:avLst/>
          </a:prstGeom>
          <a:noFill/>
        </p:spPr>
        <p:txBody>
          <a:bodyPr wrap="none" rtlCol="0">
            <a:spAutoFit/>
          </a:bodyPr>
          <a:lstStyle/>
          <a:p>
            <a:r>
              <a:rPr lang="zh-CN" altLang="en-US" sz="5400" b="1" dirty="0" smtClean="0">
                <a:solidFill>
                  <a:schemeClr val="bg1"/>
                </a:solidFill>
              </a:rPr>
              <a:t>产品及解决方案</a:t>
            </a:r>
            <a:endParaRPr lang="zh-CN" altLang="en-US" sz="5400" b="1" dirty="0">
              <a:solidFill>
                <a:schemeClr val="bg1"/>
              </a:solidFill>
            </a:endParaRPr>
          </a:p>
        </p:txBody>
      </p:sp>
      <p:sp>
        <p:nvSpPr>
          <p:cNvPr id="25" name="流程图: 决策 24"/>
          <p:cNvSpPr/>
          <p:nvPr/>
        </p:nvSpPr>
        <p:spPr>
          <a:xfrm>
            <a:off x="10136697" y="2292990"/>
            <a:ext cx="1856415" cy="1945431"/>
          </a:xfrm>
          <a:prstGeom prst="flowChartDecision">
            <a:avLst/>
          </a:prstGeom>
          <a:gradFill flip="none" rotWithShape="1">
            <a:gsLst>
              <a:gs pos="100000">
                <a:srgbClr val="00C898"/>
              </a:gs>
              <a:gs pos="0">
                <a:srgbClr val="04B5EC"/>
              </a:gs>
            </a:gsLst>
            <a:path path="circle">
              <a:fillToRect r="100000" b="100000"/>
            </a:path>
            <a:tileRect l="-100000" t="-100000"/>
          </a:gradFill>
          <a:ln>
            <a:noFill/>
          </a:ln>
          <a:effectLst>
            <a:outerShdw blurRad="152400" dist="63500" dir="2700000" sx="101000" sy="101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p>
        </p:txBody>
      </p:sp>
      <p:sp>
        <p:nvSpPr>
          <p:cNvPr id="26" name="流程图: 决策 25"/>
          <p:cNvSpPr/>
          <p:nvPr/>
        </p:nvSpPr>
        <p:spPr>
          <a:xfrm>
            <a:off x="9164973" y="3317845"/>
            <a:ext cx="1856415" cy="1945431"/>
          </a:xfrm>
          <a:prstGeom prst="flowChartDecision">
            <a:avLst/>
          </a:prstGeom>
          <a:gradFill flip="none" rotWithShape="1">
            <a:gsLst>
              <a:gs pos="100000">
                <a:srgbClr val="00C898"/>
              </a:gs>
              <a:gs pos="0">
                <a:srgbClr val="04B5EC"/>
              </a:gs>
            </a:gsLst>
            <a:path path="circle">
              <a:fillToRect r="100000" b="100000"/>
            </a:path>
            <a:tileRect l="-100000" t="-100000"/>
          </a:gradFill>
          <a:ln>
            <a:noFill/>
          </a:ln>
          <a:effectLst>
            <a:outerShdw blurRad="152400" dist="63500" dir="2700000" sx="101000" sy="101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p>
        </p:txBody>
      </p:sp>
      <p:sp>
        <p:nvSpPr>
          <p:cNvPr id="27" name="流程图: 决策 26"/>
          <p:cNvSpPr/>
          <p:nvPr/>
        </p:nvSpPr>
        <p:spPr>
          <a:xfrm>
            <a:off x="8184858" y="2279008"/>
            <a:ext cx="1856415" cy="1945431"/>
          </a:xfrm>
          <a:prstGeom prst="flowChartDecision">
            <a:avLst/>
          </a:prstGeom>
          <a:gradFill flip="none" rotWithShape="1">
            <a:gsLst>
              <a:gs pos="100000">
                <a:srgbClr val="00C898"/>
              </a:gs>
              <a:gs pos="0">
                <a:srgbClr val="04B5EC"/>
              </a:gs>
            </a:gsLst>
            <a:path path="circle">
              <a:fillToRect r="100000" b="100000"/>
            </a:path>
            <a:tileRect l="-100000" t="-100000"/>
          </a:gradFill>
          <a:ln>
            <a:noFill/>
          </a:ln>
          <a:effectLst>
            <a:outerShdw blurRad="152400" dist="63500" dir="2700000" sx="101000" sy="101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p>
        </p:txBody>
      </p:sp>
      <p:pic>
        <p:nvPicPr>
          <p:cNvPr id="7169" name="Picture 1" descr="E:\xww\市场\PPT 用图片\7.jpg"/>
          <p:cNvPicPr>
            <a:picLocks noChangeAspect="1" noChangeArrowheads="1"/>
          </p:cNvPicPr>
          <p:nvPr/>
        </p:nvPicPr>
        <p:blipFill>
          <a:blip r:embed="rId4" cstate="print"/>
          <a:srcRect/>
          <a:stretch>
            <a:fillRect/>
          </a:stretch>
        </p:blipFill>
        <p:spPr bwMode="auto">
          <a:xfrm>
            <a:off x="9244669" y="1325461"/>
            <a:ext cx="1702964" cy="1812022"/>
          </a:xfrm>
          <a:prstGeom prst="diamond">
            <a:avLst/>
          </a:prstGeom>
          <a:gradFill>
            <a:gsLst>
              <a:gs pos="100000">
                <a:srgbClr val="00C898">
                  <a:alpha val="55000"/>
                </a:srgbClr>
              </a:gs>
              <a:gs pos="0">
                <a:srgbClr val="04B5EC"/>
              </a:gs>
            </a:gsLst>
            <a:path path="circle">
              <a:fillToRect r="100000" b="100000"/>
            </a:path>
          </a:gradFill>
          <a:effectLst>
            <a:softEdge rad="31750"/>
          </a:effectLst>
        </p:spPr>
      </p:pic>
      <p:pic>
        <p:nvPicPr>
          <p:cNvPr id="7170" name="Picture 2" descr="E:\xww\市场\PPT 用图片\49.jpg"/>
          <p:cNvPicPr>
            <a:picLocks noChangeAspect="1" noChangeArrowheads="1"/>
          </p:cNvPicPr>
          <p:nvPr/>
        </p:nvPicPr>
        <p:blipFill>
          <a:blip r:embed="rId5" cstate="print"/>
          <a:srcRect/>
          <a:stretch>
            <a:fillRect/>
          </a:stretch>
        </p:blipFill>
        <p:spPr bwMode="auto">
          <a:xfrm>
            <a:off x="10184235" y="2372555"/>
            <a:ext cx="1761688" cy="1771606"/>
          </a:xfrm>
          <a:prstGeom prst="diamond">
            <a:avLst/>
          </a:prstGeom>
          <a:noFill/>
          <a:effectLst>
            <a:softEdge rad="31750"/>
          </a:effectLst>
        </p:spPr>
      </p:pic>
      <p:pic>
        <p:nvPicPr>
          <p:cNvPr id="7171" name="Picture 3" descr="E:\xww\市场\PPT 用图片\402.jpg"/>
          <p:cNvPicPr>
            <a:picLocks noChangeAspect="1" noChangeArrowheads="1"/>
          </p:cNvPicPr>
          <p:nvPr/>
        </p:nvPicPr>
        <p:blipFill>
          <a:blip r:embed="rId6" cstate="print"/>
          <a:srcRect/>
          <a:stretch>
            <a:fillRect/>
          </a:stretch>
        </p:blipFill>
        <p:spPr bwMode="auto">
          <a:xfrm>
            <a:off x="8259675" y="2364953"/>
            <a:ext cx="1724979" cy="1812765"/>
          </a:xfrm>
          <a:prstGeom prst="diamond">
            <a:avLst/>
          </a:prstGeom>
          <a:noFill/>
          <a:effectLst>
            <a:softEdge rad="31750"/>
          </a:effectLst>
        </p:spPr>
      </p:pic>
      <p:pic>
        <p:nvPicPr>
          <p:cNvPr id="7172" name="Picture 4" descr="E:\xww\市场\PPT 用图片\17.jpg"/>
          <p:cNvPicPr>
            <a:picLocks noChangeAspect="1" noChangeArrowheads="1"/>
          </p:cNvPicPr>
          <p:nvPr/>
        </p:nvPicPr>
        <p:blipFill>
          <a:blip r:embed="rId7" cstate="print"/>
          <a:srcRect/>
          <a:stretch>
            <a:fillRect/>
          </a:stretch>
        </p:blipFill>
        <p:spPr bwMode="auto">
          <a:xfrm>
            <a:off x="9239073" y="3380763"/>
            <a:ext cx="1736523" cy="1828802"/>
          </a:xfrm>
          <a:prstGeom prst="diamond">
            <a:avLst/>
          </a:prstGeom>
          <a:noFill/>
          <a:effectLst>
            <a:softEdge rad="31750"/>
          </a:effectLst>
        </p:spPr>
      </p:pic>
    </p:spTree>
    <p:custDataLst>
      <p:tags r:id="rId1"/>
    </p:custData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914400" y="2223083"/>
            <a:ext cx="1929468" cy="264253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26" name="Picture 2" descr="F:\xww\同事文档\张丽晨\小.png"/>
          <p:cNvPicPr>
            <a:picLocks noChangeAspect="1" noChangeArrowheads="1"/>
          </p:cNvPicPr>
          <p:nvPr/>
        </p:nvPicPr>
        <p:blipFill>
          <a:blip r:embed="rId3" cstate="print"/>
          <a:srcRect/>
          <a:stretch>
            <a:fillRect/>
          </a:stretch>
        </p:blipFill>
        <p:spPr bwMode="auto">
          <a:xfrm>
            <a:off x="1251412" y="2812203"/>
            <a:ext cx="1334404" cy="1734725"/>
          </a:xfrm>
          <a:prstGeom prst="rect">
            <a:avLst/>
          </a:prstGeom>
          <a:noFill/>
        </p:spPr>
      </p:pic>
      <p:sp>
        <p:nvSpPr>
          <p:cNvPr id="38" name="矩形 37"/>
          <p:cNvSpPr/>
          <p:nvPr/>
        </p:nvSpPr>
        <p:spPr>
          <a:xfrm>
            <a:off x="9255721" y="2220289"/>
            <a:ext cx="1929600" cy="265791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矩形 34"/>
          <p:cNvSpPr/>
          <p:nvPr/>
        </p:nvSpPr>
        <p:spPr>
          <a:xfrm>
            <a:off x="7317999" y="4901968"/>
            <a:ext cx="1928069" cy="436228"/>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矩形 35"/>
          <p:cNvSpPr/>
          <p:nvPr/>
        </p:nvSpPr>
        <p:spPr>
          <a:xfrm>
            <a:off x="5171812" y="4894976"/>
            <a:ext cx="1929600" cy="436228"/>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36"/>
          <p:cNvSpPr/>
          <p:nvPr/>
        </p:nvSpPr>
        <p:spPr>
          <a:xfrm>
            <a:off x="3050799" y="4879596"/>
            <a:ext cx="1928069" cy="436228"/>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p:cNvSpPr/>
          <p:nvPr/>
        </p:nvSpPr>
        <p:spPr>
          <a:xfrm>
            <a:off x="915800" y="4850234"/>
            <a:ext cx="1928069" cy="46838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p:cNvSpPr/>
          <p:nvPr/>
        </p:nvSpPr>
        <p:spPr>
          <a:xfrm>
            <a:off x="3049397" y="2210502"/>
            <a:ext cx="1929600" cy="265791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p:cNvSpPr/>
          <p:nvPr/>
        </p:nvSpPr>
        <p:spPr>
          <a:xfrm>
            <a:off x="5171813" y="2218889"/>
            <a:ext cx="1929600" cy="265791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7317996" y="2225880"/>
            <a:ext cx="1929600" cy="265791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图片 16" descr="logo.png"/>
          <p:cNvPicPr>
            <a:picLocks noChangeAspect="1"/>
          </p:cNvPicPr>
          <p:nvPr/>
        </p:nvPicPr>
        <p:blipFill>
          <a:blip r:embed="rId4" cstate="print"/>
          <a:stretch>
            <a:fillRect/>
          </a:stretch>
        </p:blipFill>
        <p:spPr>
          <a:xfrm>
            <a:off x="523241" y="596265"/>
            <a:ext cx="2222500" cy="555625"/>
          </a:xfrm>
          <a:prstGeom prst="rect">
            <a:avLst/>
          </a:prstGeom>
        </p:spPr>
      </p:pic>
      <p:pic>
        <p:nvPicPr>
          <p:cNvPr id="16" name="图片 27" descr="C型总量仪图片"/>
          <p:cNvPicPr>
            <a:picLocks noChangeAspect="1"/>
          </p:cNvPicPr>
          <p:nvPr/>
        </p:nvPicPr>
        <p:blipFill>
          <a:blip r:embed="rId5" cstate="print"/>
          <a:stretch>
            <a:fillRect/>
          </a:stretch>
        </p:blipFill>
        <p:spPr>
          <a:xfrm>
            <a:off x="9768105" y="2759629"/>
            <a:ext cx="1099186" cy="1714500"/>
          </a:xfrm>
          <a:prstGeom prst="rect">
            <a:avLst/>
          </a:prstGeom>
          <a:noFill/>
          <a:ln w="9525">
            <a:noFill/>
          </a:ln>
        </p:spPr>
      </p:pic>
      <p:sp>
        <p:nvSpPr>
          <p:cNvPr id="30" name="object 4"/>
          <p:cNvSpPr/>
          <p:nvPr/>
        </p:nvSpPr>
        <p:spPr>
          <a:xfrm>
            <a:off x="942059" y="4940620"/>
            <a:ext cx="2312987" cy="307777"/>
          </a:xfrm>
          <a:prstGeom prst="rect">
            <a:avLst/>
          </a:prstGeom>
          <a:noFill/>
          <a:ln w="9525">
            <a:noFill/>
          </a:ln>
        </p:spPr>
        <p:txBody>
          <a:bodyPr vert="horz" wrap="square" lIns="0" tIns="0" rIns="0" bIns="0">
            <a:spAutoFit/>
          </a:bodyPr>
          <a:lstStyle/>
          <a:p>
            <a:pPr marL="12700">
              <a:lnSpc>
                <a:spcPts val="2375"/>
              </a:lnSpc>
            </a:pPr>
            <a:r>
              <a:rPr lang="zh-CN" altLang="en-US" sz="1600" b="1" dirty="0">
                <a:solidFill>
                  <a:schemeClr val="bg1"/>
                </a:solidFill>
                <a:latin typeface="+mn-ea"/>
                <a:sym typeface="黑体" panose="02010609060101010101" pitchFamily="1" charset="-122"/>
              </a:rPr>
              <a:t>系列水质在线分析仪</a:t>
            </a:r>
          </a:p>
        </p:txBody>
      </p:sp>
      <p:sp>
        <p:nvSpPr>
          <p:cNvPr id="31" name="object 13"/>
          <p:cNvSpPr/>
          <p:nvPr/>
        </p:nvSpPr>
        <p:spPr>
          <a:xfrm>
            <a:off x="3230227" y="4974177"/>
            <a:ext cx="1803401" cy="307777"/>
          </a:xfrm>
          <a:prstGeom prst="rect">
            <a:avLst/>
          </a:prstGeom>
          <a:noFill/>
          <a:ln w="9525">
            <a:noFill/>
          </a:ln>
        </p:spPr>
        <p:txBody>
          <a:bodyPr vert="horz" wrap="square" lIns="0" tIns="0" rIns="0" bIns="0">
            <a:spAutoFit/>
          </a:bodyPr>
          <a:lstStyle/>
          <a:p>
            <a:pPr marL="12700">
              <a:lnSpc>
                <a:spcPts val="2375"/>
              </a:lnSpc>
            </a:pPr>
            <a:r>
              <a:rPr lang="zh-CN" altLang="en-US" sz="1600" b="1" dirty="0" smtClean="0">
                <a:solidFill>
                  <a:schemeClr val="bg1"/>
                </a:solidFill>
                <a:latin typeface="+mn-ea"/>
                <a:sym typeface="黑体" panose="02010609060101010101" pitchFamily="1" charset="-122"/>
              </a:rPr>
              <a:t>       数</a:t>
            </a:r>
            <a:r>
              <a:rPr lang="zh-CN" altLang="en-US" sz="1600" b="1" dirty="0">
                <a:solidFill>
                  <a:schemeClr val="bg1"/>
                </a:solidFill>
                <a:latin typeface="+mn-ea"/>
                <a:sym typeface="黑体" panose="02010609060101010101" pitchFamily="1" charset="-122"/>
              </a:rPr>
              <a:t>采仪</a:t>
            </a:r>
          </a:p>
        </p:txBody>
      </p:sp>
      <p:sp>
        <p:nvSpPr>
          <p:cNvPr id="32" name="object 16"/>
          <p:cNvSpPr/>
          <p:nvPr/>
        </p:nvSpPr>
        <p:spPr>
          <a:xfrm>
            <a:off x="5248550" y="4972822"/>
            <a:ext cx="1804988" cy="307777"/>
          </a:xfrm>
          <a:prstGeom prst="rect">
            <a:avLst/>
          </a:prstGeom>
          <a:noFill/>
          <a:ln w="9525">
            <a:noFill/>
          </a:ln>
        </p:spPr>
        <p:txBody>
          <a:bodyPr vert="horz" wrap="square" lIns="0" tIns="0" rIns="0" bIns="0">
            <a:spAutoFit/>
          </a:bodyPr>
          <a:lstStyle/>
          <a:p>
            <a:pPr marL="12700">
              <a:lnSpc>
                <a:spcPts val="2375"/>
              </a:lnSpc>
            </a:pPr>
            <a:r>
              <a:rPr lang="zh-CN" altLang="en-US" sz="1600" b="1" dirty="0" smtClean="0">
                <a:solidFill>
                  <a:schemeClr val="bg1"/>
                </a:solidFill>
                <a:latin typeface="+mn-ea"/>
                <a:sym typeface="黑体" panose="02010609060101010101" pitchFamily="1" charset="-122"/>
              </a:rPr>
              <a:t>   远程</a:t>
            </a:r>
            <a:r>
              <a:rPr lang="zh-CN" altLang="en-US" sz="1600" b="1" dirty="0">
                <a:solidFill>
                  <a:schemeClr val="bg1"/>
                </a:solidFill>
                <a:latin typeface="+mn-ea"/>
                <a:sym typeface="黑体" panose="02010609060101010101" pitchFamily="1" charset="-122"/>
              </a:rPr>
              <a:t>水质采样器</a:t>
            </a:r>
          </a:p>
        </p:txBody>
      </p:sp>
      <p:sp>
        <p:nvSpPr>
          <p:cNvPr id="33" name="object 16"/>
          <p:cNvSpPr/>
          <p:nvPr/>
        </p:nvSpPr>
        <p:spPr>
          <a:xfrm>
            <a:off x="7386973" y="4960320"/>
            <a:ext cx="1804988" cy="307777"/>
          </a:xfrm>
          <a:prstGeom prst="rect">
            <a:avLst/>
          </a:prstGeom>
          <a:noFill/>
          <a:ln w="9525">
            <a:noFill/>
          </a:ln>
        </p:spPr>
        <p:txBody>
          <a:bodyPr vert="horz" wrap="square" lIns="0" tIns="0" rIns="0" bIns="0">
            <a:spAutoFit/>
          </a:bodyPr>
          <a:lstStyle/>
          <a:p>
            <a:pPr marL="12700">
              <a:lnSpc>
                <a:spcPts val="2375"/>
              </a:lnSpc>
            </a:pPr>
            <a:r>
              <a:rPr lang="zh-CN" altLang="en-US" sz="1600" b="1" dirty="0" smtClean="0">
                <a:solidFill>
                  <a:schemeClr val="bg1"/>
                </a:solidFill>
                <a:latin typeface="+mn-ea"/>
                <a:sym typeface="黑体" panose="02010609060101010101" pitchFamily="1" charset="-122"/>
              </a:rPr>
              <a:t>       总量</a:t>
            </a:r>
            <a:r>
              <a:rPr lang="zh-CN" altLang="en-US" sz="1600" b="1" dirty="0">
                <a:solidFill>
                  <a:schemeClr val="bg1"/>
                </a:solidFill>
                <a:latin typeface="+mn-ea"/>
                <a:sym typeface="黑体" panose="02010609060101010101" pitchFamily="1" charset="-122"/>
              </a:rPr>
              <a:t>监控</a:t>
            </a:r>
            <a:r>
              <a:rPr lang="zh-CN" altLang="en-US" sz="1600" b="1" dirty="0" smtClean="0">
                <a:solidFill>
                  <a:schemeClr val="bg1"/>
                </a:solidFill>
                <a:latin typeface="+mn-ea"/>
                <a:sym typeface="黑体" panose="02010609060101010101" pitchFamily="1" charset="-122"/>
              </a:rPr>
              <a:t>仪</a:t>
            </a:r>
            <a:endParaRPr lang="zh-CN" altLang="en-US" sz="1600" b="1" dirty="0">
              <a:solidFill>
                <a:schemeClr val="bg1"/>
              </a:solidFill>
              <a:latin typeface="+mn-ea"/>
              <a:sym typeface="黑体" panose="02010609060101010101" pitchFamily="1" charset="-122"/>
            </a:endParaRPr>
          </a:p>
        </p:txBody>
      </p:sp>
      <p:sp>
        <p:nvSpPr>
          <p:cNvPr id="39" name="矩形 38"/>
          <p:cNvSpPr/>
          <p:nvPr/>
        </p:nvSpPr>
        <p:spPr>
          <a:xfrm>
            <a:off x="9257253" y="4894977"/>
            <a:ext cx="1928069" cy="436228"/>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bg1"/>
                </a:solidFill>
                <a:latin typeface="+mn-ea"/>
                <a:sym typeface="黑体" panose="02010609060101010101" pitchFamily="1" charset="-122"/>
              </a:rPr>
              <a:t>壁挂式</a:t>
            </a:r>
            <a:endParaRPr lang="zh-CN" altLang="en-US" dirty="0"/>
          </a:p>
        </p:txBody>
      </p:sp>
      <p:sp>
        <p:nvSpPr>
          <p:cNvPr id="22" name="object 4"/>
          <p:cNvSpPr/>
          <p:nvPr/>
        </p:nvSpPr>
        <p:spPr>
          <a:xfrm>
            <a:off x="7598061" y="2340529"/>
            <a:ext cx="1378160" cy="2533354"/>
          </a:xfrm>
          <a:prstGeom prst="rect">
            <a:avLst/>
          </a:prstGeom>
          <a:blipFill rotWithShape="1">
            <a:blip r:embed="rId6" cstate="print"/>
            <a:stretch>
              <a:fillRect/>
            </a:stretch>
          </a:blipFill>
          <a:ln w="9525">
            <a:noFill/>
          </a:ln>
        </p:spPr>
        <p:txBody>
          <a:bodyPr wrap="square" lIns="0" tIns="0" rIns="0" bIns="0"/>
          <a:lstStyle/>
          <a:p>
            <a:endParaRPr>
              <a:ea typeface="宋体" panose="02010600030101010101" pitchFamily="2" charset="-122"/>
            </a:endParaRPr>
          </a:p>
        </p:txBody>
      </p:sp>
      <p:pic>
        <p:nvPicPr>
          <p:cNvPr id="6153" name="Picture 9" descr="E:\xww\市场\PPT 用图片\认证_副本.png"/>
          <p:cNvPicPr>
            <a:picLocks noChangeAspect="1" noChangeArrowheads="1"/>
          </p:cNvPicPr>
          <p:nvPr/>
        </p:nvPicPr>
        <p:blipFill>
          <a:blip r:embed="rId7" cstate="print"/>
          <a:srcRect/>
          <a:stretch>
            <a:fillRect/>
          </a:stretch>
        </p:blipFill>
        <p:spPr bwMode="auto">
          <a:xfrm>
            <a:off x="2113764" y="4105712"/>
            <a:ext cx="755271" cy="755271"/>
          </a:xfrm>
          <a:prstGeom prst="rect">
            <a:avLst/>
          </a:prstGeom>
          <a:noFill/>
        </p:spPr>
      </p:pic>
      <p:pic>
        <p:nvPicPr>
          <p:cNvPr id="43" name="Picture 9" descr="E:\xww\市场\PPT 用图片\认证_副本.png"/>
          <p:cNvPicPr>
            <a:picLocks noChangeAspect="1" noChangeArrowheads="1"/>
          </p:cNvPicPr>
          <p:nvPr/>
        </p:nvPicPr>
        <p:blipFill>
          <a:blip r:embed="rId7" cstate="print"/>
          <a:srcRect/>
          <a:stretch>
            <a:fillRect/>
          </a:stretch>
        </p:blipFill>
        <p:spPr bwMode="auto">
          <a:xfrm>
            <a:off x="8486601" y="4136471"/>
            <a:ext cx="755271" cy="755271"/>
          </a:xfrm>
          <a:prstGeom prst="rect">
            <a:avLst/>
          </a:prstGeom>
          <a:noFill/>
        </p:spPr>
      </p:pic>
      <p:pic>
        <p:nvPicPr>
          <p:cNvPr id="44" name="Picture 9" descr="E:\xww\市场\PPT 用图片\认证_副本.png"/>
          <p:cNvPicPr>
            <a:picLocks noChangeAspect="1" noChangeArrowheads="1"/>
          </p:cNvPicPr>
          <p:nvPr/>
        </p:nvPicPr>
        <p:blipFill>
          <a:blip r:embed="rId7" cstate="print"/>
          <a:srcRect/>
          <a:stretch>
            <a:fillRect/>
          </a:stretch>
        </p:blipFill>
        <p:spPr bwMode="auto">
          <a:xfrm>
            <a:off x="10417467" y="4137869"/>
            <a:ext cx="755271" cy="755271"/>
          </a:xfrm>
          <a:prstGeom prst="rect">
            <a:avLst/>
          </a:prstGeom>
          <a:noFill/>
        </p:spPr>
      </p:pic>
      <p:sp>
        <p:nvSpPr>
          <p:cNvPr id="45" name="TextBox 44"/>
          <p:cNvSpPr txBox="1"/>
          <p:nvPr/>
        </p:nvSpPr>
        <p:spPr>
          <a:xfrm>
            <a:off x="830510" y="1560352"/>
            <a:ext cx="1569660" cy="369332"/>
          </a:xfrm>
          <a:prstGeom prst="rect">
            <a:avLst/>
          </a:prstGeom>
          <a:noFill/>
        </p:spPr>
        <p:txBody>
          <a:bodyPr wrap="none" rtlCol="0">
            <a:spAutoFit/>
          </a:bodyPr>
          <a:lstStyle/>
          <a:p>
            <a:r>
              <a:rPr lang="zh-CN" altLang="en-US" b="1" dirty="0" smtClean="0"/>
              <a:t>环保认证产品</a:t>
            </a:r>
            <a:endParaRPr lang="zh-CN" altLang="en-US" b="1" dirty="0"/>
          </a:p>
        </p:txBody>
      </p:sp>
      <p:sp>
        <p:nvSpPr>
          <p:cNvPr id="40" name="矩形 39"/>
          <p:cNvSpPr/>
          <p:nvPr/>
        </p:nvSpPr>
        <p:spPr>
          <a:xfrm>
            <a:off x="0" y="6464300"/>
            <a:ext cx="12201525" cy="266700"/>
          </a:xfrm>
          <a:prstGeom prst="rect">
            <a:avLst/>
          </a:prstGeom>
          <a:solidFill>
            <a:schemeClr val="bg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51" name="Picture 3" descr="F:\xww\市场\PPT 用图片\采样器.jpg"/>
          <p:cNvPicPr>
            <a:picLocks noChangeAspect="1" noChangeArrowheads="1"/>
          </p:cNvPicPr>
          <p:nvPr/>
        </p:nvPicPr>
        <p:blipFill>
          <a:blip r:embed="rId8" cstate="print"/>
          <a:srcRect/>
          <a:stretch>
            <a:fillRect/>
          </a:stretch>
        </p:blipFill>
        <p:spPr bwMode="auto">
          <a:xfrm>
            <a:off x="5295841" y="2424418"/>
            <a:ext cx="1655209" cy="2442565"/>
          </a:xfrm>
          <a:prstGeom prst="rect">
            <a:avLst/>
          </a:prstGeom>
          <a:noFill/>
        </p:spPr>
      </p:pic>
      <p:pic>
        <p:nvPicPr>
          <p:cNvPr id="42" name="Picture 9" descr="E:\xww\市场\PPT 用图片\认证_副本.png"/>
          <p:cNvPicPr>
            <a:picLocks noChangeAspect="1" noChangeArrowheads="1"/>
          </p:cNvPicPr>
          <p:nvPr/>
        </p:nvPicPr>
        <p:blipFill>
          <a:blip r:embed="rId7" cstate="print"/>
          <a:srcRect/>
          <a:stretch>
            <a:fillRect/>
          </a:stretch>
        </p:blipFill>
        <p:spPr bwMode="auto">
          <a:xfrm>
            <a:off x="6371177" y="4135072"/>
            <a:ext cx="755271" cy="755271"/>
          </a:xfrm>
          <a:prstGeom prst="rect">
            <a:avLst/>
          </a:prstGeom>
          <a:noFill/>
        </p:spPr>
      </p:pic>
      <p:pic>
        <p:nvPicPr>
          <p:cNvPr id="1027" name="Picture 3" descr="C:\Users\TYXD\Desktop\ABUIABAEGAAg3PHw9wUor4uluAYw0gU4owc!400x400.png"/>
          <p:cNvPicPr>
            <a:picLocks noChangeAspect="1" noChangeArrowheads="1"/>
          </p:cNvPicPr>
          <p:nvPr/>
        </p:nvPicPr>
        <p:blipFill>
          <a:blip r:embed="rId9"/>
          <a:srcRect/>
          <a:stretch>
            <a:fillRect/>
          </a:stretch>
        </p:blipFill>
        <p:spPr bwMode="auto">
          <a:xfrm>
            <a:off x="3205973" y="2464420"/>
            <a:ext cx="1775271" cy="2290672"/>
          </a:xfrm>
          <a:prstGeom prst="rect">
            <a:avLst/>
          </a:prstGeom>
          <a:noFill/>
        </p:spPr>
      </p:pic>
      <p:pic>
        <p:nvPicPr>
          <p:cNvPr id="41" name="Picture 9" descr="E:\xww\市场\PPT 用图片\认证_副本.png"/>
          <p:cNvPicPr>
            <a:picLocks noChangeAspect="1" noChangeArrowheads="1"/>
          </p:cNvPicPr>
          <p:nvPr/>
        </p:nvPicPr>
        <p:blipFill>
          <a:blip r:embed="rId7" cstate="print"/>
          <a:srcRect/>
          <a:stretch>
            <a:fillRect/>
          </a:stretch>
        </p:blipFill>
        <p:spPr bwMode="auto">
          <a:xfrm>
            <a:off x="4247364" y="4100119"/>
            <a:ext cx="755271" cy="755271"/>
          </a:xfrm>
          <a:prstGeom prst="rect">
            <a:avLst/>
          </a:prstGeom>
          <a:noFill/>
        </p:spPr>
      </p:pic>
    </p:spTree>
    <p:custDataLst>
      <p:tags r:id="rId1"/>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943848" y="1314306"/>
            <a:ext cx="3008380" cy="662379"/>
          </a:xfrm>
          <a:prstGeom prst="rect">
            <a:avLst/>
          </a:prstGeom>
        </p:spPr>
        <p:txBody>
          <a:bodyPr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zh-CN" altLang="en-US" sz="2400" b="1" i="0" u="none" strike="noStrike" kern="1200" cap="none" spc="0" normalizeH="0" baseline="0" noProof="0" dirty="0">
                <a:ln>
                  <a:noFill/>
                </a:ln>
                <a:solidFill>
                  <a:srgbClr val="005DA2"/>
                </a:solidFill>
                <a:effectLst/>
                <a:uLnTx/>
                <a:uFillTx/>
                <a:latin typeface="微软雅黑" panose="020B0503020204020204" charset="-122"/>
                <a:ea typeface="微软雅黑" panose="020B0503020204020204" charset="-122"/>
                <a:cs typeface="+mn-cs"/>
              </a:rPr>
              <a:t>目录</a:t>
            </a:r>
            <a:r>
              <a:rPr kumimoji="0" lang="en-US" altLang="zh-CN" sz="2400" b="1" i="0" u="none" strike="noStrike" kern="1200" cap="none" spc="0" normalizeH="0" baseline="0" noProof="0" dirty="0">
                <a:ln>
                  <a:noFill/>
                </a:ln>
                <a:solidFill>
                  <a:srgbClr val="005DA2"/>
                </a:solidFill>
                <a:effectLst/>
                <a:uLnTx/>
                <a:uFillTx/>
                <a:latin typeface="微软雅黑" panose="020B0503020204020204" charset="-122"/>
                <a:ea typeface="微软雅黑" panose="020B0503020204020204" charset="-122"/>
                <a:cs typeface="+mn-cs"/>
              </a:rPr>
              <a:t>/Contents</a:t>
            </a:r>
            <a:endParaRPr kumimoji="0" lang="en-GB" sz="2400" b="1" i="0" u="none" strike="noStrike" kern="1200" cap="none" spc="0" normalizeH="0" baseline="0" noProof="0" dirty="0">
              <a:ln>
                <a:noFill/>
              </a:ln>
              <a:solidFill>
                <a:srgbClr val="005DA2"/>
              </a:solidFill>
              <a:effectLst/>
              <a:uLnTx/>
              <a:uFillTx/>
              <a:latin typeface="微软雅黑" panose="020B0503020204020204" charset="-122"/>
              <a:ea typeface="微软雅黑" panose="020B0503020204020204" charset="-122"/>
              <a:cs typeface="+mn-cs"/>
            </a:endParaRPr>
          </a:p>
        </p:txBody>
      </p:sp>
      <p:cxnSp>
        <p:nvCxnSpPr>
          <p:cNvPr id="43" name="直接连接符 42"/>
          <p:cNvCxnSpPr/>
          <p:nvPr/>
        </p:nvCxnSpPr>
        <p:spPr>
          <a:xfrm>
            <a:off x="866018" y="2115086"/>
            <a:ext cx="10199803"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48" name="组合 47"/>
          <p:cNvGrpSpPr/>
          <p:nvPr/>
        </p:nvGrpSpPr>
        <p:grpSpPr>
          <a:xfrm>
            <a:off x="2850181" y="4213219"/>
            <a:ext cx="1192345" cy="672218"/>
            <a:chOff x="2215144" y="1952311"/>
            <a:chExt cx="1244730" cy="924318"/>
          </a:xfrm>
        </p:grpSpPr>
        <p:sp>
          <p:nvSpPr>
            <p:cNvPr id="49" name="平行四边形 48"/>
            <p:cNvSpPr/>
            <p:nvPr/>
          </p:nvSpPr>
          <p:spPr>
            <a:xfrm>
              <a:off x="2215144" y="2033848"/>
              <a:ext cx="1120898" cy="842781"/>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65" b="0" i="0" u="none" strike="noStrike" kern="1200" cap="none" spc="0" normalizeH="0" baseline="0" noProof="0">
                <a:ln>
                  <a:noFill/>
                </a:ln>
                <a:solidFill>
                  <a:prstClr val="white"/>
                </a:solidFill>
                <a:effectLst/>
                <a:uLnTx/>
                <a:uFillTx/>
                <a:latin typeface="Impact" panose="020B0806030902050204" pitchFamily="34" charset="0"/>
                <a:ea typeface="宋体" panose="02010600030101010101" pitchFamily="2" charset="-122"/>
                <a:cs typeface="+mn-cs"/>
              </a:endParaRPr>
            </a:p>
          </p:txBody>
        </p:sp>
        <p:sp>
          <p:nvSpPr>
            <p:cNvPr id="50" name="文本框 10"/>
            <p:cNvSpPr txBox="1"/>
            <p:nvPr/>
          </p:nvSpPr>
          <p:spPr>
            <a:xfrm>
              <a:off x="2393075" y="1952311"/>
              <a:ext cx="1066799" cy="91728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735" b="0" i="0" u="none" strike="noStrike" kern="1200" cap="none" spc="0" normalizeH="0" baseline="0" noProof="0" dirty="0">
                  <a:ln>
                    <a:noFill/>
                  </a:ln>
                  <a:solidFill>
                    <a:prstClr val="white"/>
                  </a:solidFill>
                  <a:effectLst/>
                  <a:uLnTx/>
                  <a:uFillTx/>
                  <a:latin typeface="Impact" panose="020B0806030902050204" pitchFamily="34" charset="0"/>
                  <a:ea typeface="宋体" panose="02010600030101010101" pitchFamily="2" charset="-122"/>
                  <a:cs typeface="+mn-cs"/>
                </a:rPr>
                <a:t>03</a:t>
              </a:r>
              <a:endParaRPr kumimoji="0" lang="zh-CN" altLang="en-US" sz="3735" b="0" i="0" u="none" strike="noStrike" kern="1200" cap="none" spc="0" normalizeH="0" baseline="0" noProof="0" dirty="0">
                <a:ln>
                  <a:noFill/>
                </a:ln>
                <a:solidFill>
                  <a:prstClr val="white"/>
                </a:solidFill>
                <a:effectLst/>
                <a:uLnTx/>
                <a:uFillTx/>
                <a:latin typeface="Impact" panose="020B0806030902050204" pitchFamily="34" charset="0"/>
                <a:ea typeface="宋体" panose="02010600030101010101" pitchFamily="2" charset="-122"/>
                <a:cs typeface="+mn-cs"/>
              </a:endParaRPr>
            </a:p>
          </p:txBody>
        </p:sp>
      </p:grpSp>
      <p:grpSp>
        <p:nvGrpSpPr>
          <p:cNvPr id="63" name="组合 62"/>
          <p:cNvGrpSpPr/>
          <p:nvPr/>
        </p:nvGrpSpPr>
        <p:grpSpPr>
          <a:xfrm>
            <a:off x="3755849" y="4250352"/>
            <a:ext cx="5143001" cy="612920"/>
            <a:chOff x="4315150" y="1647579"/>
            <a:chExt cx="3857250" cy="540057"/>
          </a:xfrm>
          <a:solidFill>
            <a:schemeClr val="accent1">
              <a:lumMod val="40000"/>
              <a:lumOff val="60000"/>
            </a:schemeClr>
          </a:solidFill>
        </p:grpSpPr>
        <p:sp>
          <p:nvSpPr>
            <p:cNvPr id="65" name="平行四边形 64"/>
            <p:cNvSpPr/>
            <p:nvPr/>
          </p:nvSpPr>
          <p:spPr>
            <a:xfrm>
              <a:off x="4315150" y="1647579"/>
              <a:ext cx="3857250" cy="540057"/>
            </a:xfrm>
            <a:prstGeom prst="parallelogram">
              <a:avLst>
                <a:gd name="adj" fmla="val 48207"/>
              </a:avLst>
            </a:prstGeom>
            <a:grp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135" b="1" i="0" u="none" strike="noStrike" kern="1200" cap="none" spc="0" normalizeH="0" baseline="0" noProof="0">
                <a:ln>
                  <a:noFill/>
                </a:ln>
                <a:solidFill>
                  <a:prstClr val="black">
                    <a:lumMod val="75000"/>
                    <a:lumOff val="25000"/>
                  </a:prstClr>
                </a:solidFill>
                <a:effectLst/>
                <a:uLnTx/>
                <a:uFillTx/>
                <a:latin typeface="Calibri" panose="020F0502020204030204"/>
                <a:ea typeface="宋体" panose="02010600030101010101" pitchFamily="2" charset="-122"/>
                <a:cs typeface="+mn-cs"/>
              </a:endParaRPr>
            </a:p>
          </p:txBody>
        </p:sp>
        <p:sp>
          <p:nvSpPr>
            <p:cNvPr id="64" name="矩形 63"/>
            <p:cNvSpPr/>
            <p:nvPr/>
          </p:nvSpPr>
          <p:spPr>
            <a:xfrm>
              <a:off x="4841197" y="1730243"/>
              <a:ext cx="3131006" cy="406783"/>
            </a:xfrm>
            <a:prstGeom prst="rect">
              <a:avLst/>
            </a:prstGeom>
            <a:grpFill/>
            <a:ln w="15875">
              <a:noFill/>
            </a:ln>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b="1" noProof="0" dirty="0" smtClean="0">
                  <a:solidFill>
                    <a:prstClr val="black">
                      <a:lumMod val="75000"/>
                      <a:lumOff val="25000"/>
                    </a:prstClr>
                  </a:solidFill>
                  <a:latin typeface="微软雅黑" panose="020B0503020204020204" charset="-122"/>
                  <a:ea typeface="微软雅黑" panose="020B0503020204020204" charset="-122"/>
                </a:rPr>
                <a:t>产品及解决</a:t>
              </a:r>
              <a:r>
                <a:rPr lang="zh-CN" altLang="en-US" sz="2400" b="1" noProof="0" dirty="0">
                  <a:solidFill>
                    <a:prstClr val="black">
                      <a:lumMod val="75000"/>
                      <a:lumOff val="25000"/>
                    </a:prstClr>
                  </a:solidFill>
                  <a:latin typeface="微软雅黑" panose="020B0503020204020204" charset="-122"/>
                  <a:ea typeface="微软雅黑" panose="020B0503020204020204" charset="-122"/>
                </a:rPr>
                <a:t>方案</a:t>
              </a:r>
              <a:endParaRPr kumimoji="0" lang="en-GB" altLang="zh-CN" sz="2400" b="1" i="0" u="none" strike="noStrike" kern="1200" cap="none" spc="0" normalizeH="0" baseline="0" noProof="0" dirty="0">
                <a:ln>
                  <a:noFill/>
                </a:ln>
                <a:solidFill>
                  <a:prstClr val="black">
                    <a:lumMod val="75000"/>
                    <a:lumOff val="25000"/>
                  </a:prstClr>
                </a:solidFill>
                <a:effectLst/>
                <a:uLnTx/>
                <a:uFillTx/>
                <a:latin typeface="微软雅黑" panose="020B0503020204020204" charset="-122"/>
                <a:ea typeface="微软雅黑" panose="020B0503020204020204" charset="-122"/>
                <a:cs typeface="+mn-cs"/>
              </a:endParaRPr>
            </a:p>
          </p:txBody>
        </p:sp>
      </p:grpSp>
      <p:grpSp>
        <p:nvGrpSpPr>
          <p:cNvPr id="34" name="组合 33"/>
          <p:cNvGrpSpPr/>
          <p:nvPr/>
        </p:nvGrpSpPr>
        <p:grpSpPr>
          <a:xfrm>
            <a:off x="10489756" y="1356754"/>
            <a:ext cx="576064" cy="577112"/>
            <a:chOff x="6084168" y="1274820"/>
            <a:chExt cx="432048" cy="432834"/>
          </a:xfrm>
        </p:grpSpPr>
        <p:sp>
          <p:nvSpPr>
            <p:cNvPr id="35" name="椭圆 22"/>
            <p:cNvSpPr>
              <a:spLocks noChangeArrowheads="1"/>
            </p:cNvSpPr>
            <p:nvPr/>
          </p:nvSpPr>
          <p:spPr bwMode="auto">
            <a:xfrm>
              <a:off x="6084168" y="1274820"/>
              <a:ext cx="432048" cy="432834"/>
            </a:xfrm>
            <a:prstGeom prst="ellipse">
              <a:avLst/>
            </a:prstGeom>
            <a:solidFill>
              <a:schemeClr val="accent1"/>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FF"/>
                </a:solidFill>
                <a:effectLst/>
                <a:uLnTx/>
                <a:uFillTx/>
                <a:latin typeface="Calibri" panose="020F0502020204030204" pitchFamily="34" charset="0"/>
                <a:ea typeface="宋体" panose="02010600030101010101" pitchFamily="2" charset="-122"/>
                <a:cs typeface="+mn-cs"/>
              </a:endParaRPr>
            </a:p>
          </p:txBody>
        </p:sp>
        <p:sp>
          <p:nvSpPr>
            <p:cNvPr id="36" name="Freeform 59"/>
            <p:cNvSpPr>
              <a:spLocks noChangeArrowheads="1"/>
            </p:cNvSpPr>
            <p:nvPr/>
          </p:nvSpPr>
          <p:spPr bwMode="auto">
            <a:xfrm>
              <a:off x="6180302" y="1365898"/>
              <a:ext cx="239780" cy="250679"/>
            </a:xfrm>
            <a:custGeom>
              <a:avLst/>
              <a:gdLst>
                <a:gd name="T0" fmla="*/ 73627430 w 581"/>
                <a:gd name="T1" fmla="*/ 67678707 h 609"/>
                <a:gd name="T2" fmla="*/ 61659637 w 581"/>
                <a:gd name="T3" fmla="*/ 78678142 h 609"/>
                <a:gd name="T4" fmla="*/ 54244957 w 581"/>
                <a:gd name="T5" fmla="*/ 72208055 h 609"/>
                <a:gd name="T6" fmla="*/ 57106883 w 581"/>
                <a:gd name="T7" fmla="*/ 65867111 h 609"/>
                <a:gd name="T8" fmla="*/ 61659637 w 581"/>
                <a:gd name="T9" fmla="*/ 69490662 h 609"/>
                <a:gd name="T10" fmla="*/ 71806401 w 581"/>
                <a:gd name="T11" fmla="*/ 61338122 h 609"/>
                <a:gd name="T12" fmla="*/ 73627430 w 581"/>
                <a:gd name="T13" fmla="*/ 67678707 h 609"/>
                <a:gd name="T14" fmla="*/ 61659637 w 581"/>
                <a:gd name="T15" fmla="*/ 64055516 h 609"/>
                <a:gd name="T16" fmla="*/ 49691843 w 581"/>
                <a:gd name="T17" fmla="*/ 69490662 h 609"/>
                <a:gd name="T18" fmla="*/ 51513233 w 581"/>
                <a:gd name="T19" fmla="*/ 75054951 h 609"/>
                <a:gd name="T20" fmla="*/ 3772261 w 581"/>
                <a:gd name="T21" fmla="*/ 78678142 h 609"/>
                <a:gd name="T22" fmla="*/ 0 w 581"/>
                <a:gd name="T23" fmla="*/ 10999436 h 609"/>
                <a:gd name="T24" fmla="*/ 10146404 w 581"/>
                <a:gd name="T25" fmla="*/ 7246742 h 609"/>
                <a:gd name="T26" fmla="*/ 17561444 w 581"/>
                <a:gd name="T27" fmla="*/ 18246178 h 609"/>
                <a:gd name="T28" fmla="*/ 24845922 w 581"/>
                <a:gd name="T29" fmla="*/ 7246742 h 609"/>
                <a:gd name="T30" fmla="*/ 28488341 w 581"/>
                <a:gd name="T31" fmla="*/ 10999436 h 609"/>
                <a:gd name="T32" fmla="*/ 43318061 w 581"/>
                <a:gd name="T33" fmla="*/ 10999436 h 609"/>
                <a:gd name="T34" fmla="*/ 46960119 w 581"/>
                <a:gd name="T35" fmla="*/ 7246742 h 609"/>
                <a:gd name="T36" fmla="*/ 54244957 w 581"/>
                <a:gd name="T37" fmla="*/ 18246178 h 609"/>
                <a:gd name="T38" fmla="*/ 61659637 w 581"/>
                <a:gd name="T39" fmla="*/ 7246742 h 609"/>
                <a:gd name="T40" fmla="*/ 71806401 w 581"/>
                <a:gd name="T41" fmla="*/ 10999436 h 609"/>
                <a:gd name="T42" fmla="*/ 66212751 w 581"/>
                <a:gd name="T43" fmla="*/ 59526167 h 609"/>
                <a:gd name="T44" fmla="*/ 10146404 w 581"/>
                <a:gd name="T45" fmla="*/ 63149718 h 609"/>
                <a:gd name="T46" fmla="*/ 12878128 w 581"/>
                <a:gd name="T47" fmla="*/ 65867111 h 609"/>
                <a:gd name="T48" fmla="*/ 39545439 w 581"/>
                <a:gd name="T49" fmla="*/ 63149718 h 609"/>
                <a:gd name="T50" fmla="*/ 39545439 w 581"/>
                <a:gd name="T51" fmla="*/ 63149718 h 609"/>
                <a:gd name="T52" fmla="*/ 39545439 w 581"/>
                <a:gd name="T53" fmla="*/ 63149718 h 609"/>
                <a:gd name="T54" fmla="*/ 12878128 w 581"/>
                <a:gd name="T55" fmla="*/ 60431965 h 609"/>
                <a:gd name="T56" fmla="*/ 58017218 w 581"/>
                <a:gd name="T57" fmla="*/ 28339815 h 609"/>
                <a:gd name="T58" fmla="*/ 13788823 w 581"/>
                <a:gd name="T59" fmla="*/ 28339815 h 609"/>
                <a:gd name="T60" fmla="*/ 13788823 w 581"/>
                <a:gd name="T61" fmla="*/ 35715700 h 609"/>
                <a:gd name="T62" fmla="*/ 61659637 w 581"/>
                <a:gd name="T63" fmla="*/ 31963007 h 609"/>
                <a:gd name="T64" fmla="*/ 58017218 w 581"/>
                <a:gd name="T65" fmla="*/ 43868240 h 609"/>
                <a:gd name="T66" fmla="*/ 35903020 w 581"/>
                <a:gd name="T67" fmla="*/ 43868240 h 609"/>
                <a:gd name="T68" fmla="*/ 13788823 w 581"/>
                <a:gd name="T69" fmla="*/ 43868240 h 609"/>
                <a:gd name="T70" fmla="*/ 13788823 w 581"/>
                <a:gd name="T71" fmla="*/ 51244484 h 609"/>
                <a:gd name="T72" fmla="*/ 35903020 w 581"/>
                <a:gd name="T73" fmla="*/ 51244484 h 609"/>
                <a:gd name="T74" fmla="*/ 61659637 w 581"/>
                <a:gd name="T75" fmla="*/ 47491791 h 609"/>
                <a:gd name="T76" fmla="*/ 54244957 w 581"/>
                <a:gd name="T77" fmla="*/ 14622627 h 609"/>
                <a:gd name="T78" fmla="*/ 50602538 w 581"/>
                <a:gd name="T79" fmla="*/ 10999436 h 609"/>
                <a:gd name="T80" fmla="*/ 54244957 w 581"/>
                <a:gd name="T81" fmla="*/ 0 h 609"/>
                <a:gd name="T82" fmla="*/ 58017218 w 581"/>
                <a:gd name="T83" fmla="*/ 10999436 h 609"/>
                <a:gd name="T84" fmla="*/ 35903020 w 581"/>
                <a:gd name="T85" fmla="*/ 14622627 h 609"/>
                <a:gd name="T86" fmla="*/ 32260601 w 581"/>
                <a:gd name="T87" fmla="*/ 10999436 h 609"/>
                <a:gd name="T88" fmla="*/ 35903020 w 581"/>
                <a:gd name="T89" fmla="*/ 0 h 609"/>
                <a:gd name="T90" fmla="*/ 39545439 w 581"/>
                <a:gd name="T91" fmla="*/ 10999436 h 609"/>
                <a:gd name="T92" fmla="*/ 17561444 w 581"/>
                <a:gd name="T93" fmla="*/ 14622627 h 609"/>
                <a:gd name="T94" fmla="*/ 13788823 w 581"/>
                <a:gd name="T95" fmla="*/ 10999436 h 609"/>
                <a:gd name="T96" fmla="*/ 17561444 w 581"/>
                <a:gd name="T97" fmla="*/ 0 h 609"/>
                <a:gd name="T98" fmla="*/ 21203502 w 581"/>
                <a:gd name="T99" fmla="*/ 10999436 h 6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81" h="609">
                  <a:moveTo>
                    <a:pt x="566" y="523"/>
                  </a:moveTo>
                  <a:lnTo>
                    <a:pt x="566" y="523"/>
                  </a:lnTo>
                  <a:cubicBezTo>
                    <a:pt x="495" y="594"/>
                    <a:pt x="495" y="594"/>
                    <a:pt x="495" y="594"/>
                  </a:cubicBezTo>
                  <a:cubicBezTo>
                    <a:pt x="488" y="601"/>
                    <a:pt x="481" y="608"/>
                    <a:pt x="474" y="608"/>
                  </a:cubicBezTo>
                  <a:cubicBezTo>
                    <a:pt x="467" y="608"/>
                    <a:pt x="460" y="601"/>
                    <a:pt x="453" y="594"/>
                  </a:cubicBezTo>
                  <a:cubicBezTo>
                    <a:pt x="417" y="558"/>
                    <a:pt x="417" y="558"/>
                    <a:pt x="417" y="558"/>
                  </a:cubicBezTo>
                  <a:cubicBezTo>
                    <a:pt x="410" y="551"/>
                    <a:pt x="410" y="544"/>
                    <a:pt x="410" y="537"/>
                  </a:cubicBezTo>
                  <a:cubicBezTo>
                    <a:pt x="410" y="523"/>
                    <a:pt x="417" y="509"/>
                    <a:pt x="439" y="509"/>
                  </a:cubicBezTo>
                  <a:cubicBezTo>
                    <a:pt x="446" y="509"/>
                    <a:pt x="453" y="516"/>
                    <a:pt x="453" y="523"/>
                  </a:cubicBezTo>
                  <a:cubicBezTo>
                    <a:pt x="474" y="537"/>
                    <a:pt x="474" y="537"/>
                    <a:pt x="474" y="537"/>
                  </a:cubicBezTo>
                  <a:cubicBezTo>
                    <a:pt x="530" y="481"/>
                    <a:pt x="530" y="481"/>
                    <a:pt x="530" y="481"/>
                  </a:cubicBezTo>
                  <a:cubicBezTo>
                    <a:pt x="537" y="474"/>
                    <a:pt x="545" y="474"/>
                    <a:pt x="552" y="474"/>
                  </a:cubicBezTo>
                  <a:cubicBezTo>
                    <a:pt x="566" y="474"/>
                    <a:pt x="580" y="488"/>
                    <a:pt x="580" y="502"/>
                  </a:cubicBezTo>
                  <a:cubicBezTo>
                    <a:pt x="580" y="509"/>
                    <a:pt x="573" y="516"/>
                    <a:pt x="566" y="523"/>
                  </a:cubicBezTo>
                  <a:close/>
                  <a:moveTo>
                    <a:pt x="474" y="495"/>
                  </a:moveTo>
                  <a:lnTo>
                    <a:pt x="474" y="495"/>
                  </a:lnTo>
                  <a:cubicBezTo>
                    <a:pt x="467" y="488"/>
                    <a:pt x="453" y="481"/>
                    <a:pt x="439" y="481"/>
                  </a:cubicBezTo>
                  <a:cubicBezTo>
                    <a:pt x="403" y="481"/>
                    <a:pt x="382" y="509"/>
                    <a:pt x="382" y="537"/>
                  </a:cubicBezTo>
                  <a:cubicBezTo>
                    <a:pt x="382" y="558"/>
                    <a:pt x="389" y="573"/>
                    <a:pt x="396" y="580"/>
                  </a:cubicBezTo>
                  <a:cubicBezTo>
                    <a:pt x="424" y="608"/>
                    <a:pt x="424" y="608"/>
                    <a:pt x="424" y="608"/>
                  </a:cubicBezTo>
                  <a:cubicBezTo>
                    <a:pt x="29" y="608"/>
                    <a:pt x="29" y="608"/>
                    <a:pt x="29" y="608"/>
                  </a:cubicBezTo>
                  <a:cubicBezTo>
                    <a:pt x="15" y="608"/>
                    <a:pt x="0" y="594"/>
                    <a:pt x="0" y="580"/>
                  </a:cubicBezTo>
                  <a:cubicBezTo>
                    <a:pt x="0" y="85"/>
                    <a:pt x="0" y="85"/>
                    <a:pt x="0" y="85"/>
                  </a:cubicBezTo>
                  <a:cubicBezTo>
                    <a:pt x="0" y="71"/>
                    <a:pt x="15" y="56"/>
                    <a:pt x="29" y="56"/>
                  </a:cubicBezTo>
                  <a:cubicBezTo>
                    <a:pt x="78" y="56"/>
                    <a:pt x="78" y="56"/>
                    <a:pt x="78" y="56"/>
                  </a:cubicBezTo>
                  <a:cubicBezTo>
                    <a:pt x="78" y="85"/>
                    <a:pt x="78" y="85"/>
                    <a:pt x="78" y="85"/>
                  </a:cubicBezTo>
                  <a:cubicBezTo>
                    <a:pt x="78" y="120"/>
                    <a:pt x="106" y="141"/>
                    <a:pt x="135" y="141"/>
                  </a:cubicBezTo>
                  <a:cubicBezTo>
                    <a:pt x="163" y="141"/>
                    <a:pt x="191" y="120"/>
                    <a:pt x="191" y="85"/>
                  </a:cubicBezTo>
                  <a:cubicBezTo>
                    <a:pt x="191" y="56"/>
                    <a:pt x="191" y="56"/>
                    <a:pt x="191" y="56"/>
                  </a:cubicBezTo>
                  <a:cubicBezTo>
                    <a:pt x="219" y="56"/>
                    <a:pt x="219" y="56"/>
                    <a:pt x="219" y="56"/>
                  </a:cubicBezTo>
                  <a:cubicBezTo>
                    <a:pt x="219" y="85"/>
                    <a:pt x="219" y="85"/>
                    <a:pt x="219" y="85"/>
                  </a:cubicBezTo>
                  <a:cubicBezTo>
                    <a:pt x="219" y="120"/>
                    <a:pt x="248" y="141"/>
                    <a:pt x="276" y="141"/>
                  </a:cubicBezTo>
                  <a:cubicBezTo>
                    <a:pt x="304" y="141"/>
                    <a:pt x="333" y="120"/>
                    <a:pt x="333" y="85"/>
                  </a:cubicBezTo>
                  <a:cubicBezTo>
                    <a:pt x="333" y="56"/>
                    <a:pt x="333" y="56"/>
                    <a:pt x="333" y="56"/>
                  </a:cubicBezTo>
                  <a:cubicBezTo>
                    <a:pt x="361" y="56"/>
                    <a:pt x="361" y="56"/>
                    <a:pt x="361" y="56"/>
                  </a:cubicBezTo>
                  <a:cubicBezTo>
                    <a:pt x="361" y="85"/>
                    <a:pt x="361" y="85"/>
                    <a:pt x="361" y="85"/>
                  </a:cubicBezTo>
                  <a:cubicBezTo>
                    <a:pt x="361" y="120"/>
                    <a:pt x="389" y="141"/>
                    <a:pt x="417" y="141"/>
                  </a:cubicBezTo>
                  <a:cubicBezTo>
                    <a:pt x="446" y="141"/>
                    <a:pt x="474" y="120"/>
                    <a:pt x="474" y="85"/>
                  </a:cubicBezTo>
                  <a:cubicBezTo>
                    <a:pt x="474" y="56"/>
                    <a:pt x="474" y="56"/>
                    <a:pt x="474" y="56"/>
                  </a:cubicBezTo>
                  <a:cubicBezTo>
                    <a:pt x="523" y="56"/>
                    <a:pt x="523" y="56"/>
                    <a:pt x="523" y="56"/>
                  </a:cubicBezTo>
                  <a:cubicBezTo>
                    <a:pt x="537" y="56"/>
                    <a:pt x="552" y="71"/>
                    <a:pt x="552" y="85"/>
                  </a:cubicBezTo>
                  <a:cubicBezTo>
                    <a:pt x="552" y="445"/>
                    <a:pt x="552" y="445"/>
                    <a:pt x="552" y="445"/>
                  </a:cubicBezTo>
                  <a:cubicBezTo>
                    <a:pt x="530" y="445"/>
                    <a:pt x="516" y="452"/>
                    <a:pt x="509" y="460"/>
                  </a:cubicBezTo>
                  <a:lnTo>
                    <a:pt x="474" y="495"/>
                  </a:lnTo>
                  <a:close/>
                  <a:moveTo>
                    <a:pt x="78" y="488"/>
                  </a:moveTo>
                  <a:lnTo>
                    <a:pt x="78" y="488"/>
                  </a:lnTo>
                  <a:cubicBezTo>
                    <a:pt x="78" y="502"/>
                    <a:pt x="85" y="509"/>
                    <a:pt x="99" y="509"/>
                  </a:cubicBezTo>
                  <a:cubicBezTo>
                    <a:pt x="283" y="509"/>
                    <a:pt x="283" y="509"/>
                    <a:pt x="283" y="509"/>
                  </a:cubicBezTo>
                  <a:cubicBezTo>
                    <a:pt x="297" y="509"/>
                    <a:pt x="304" y="502"/>
                    <a:pt x="304" y="488"/>
                  </a:cubicBezTo>
                  <a:cubicBezTo>
                    <a:pt x="304" y="474"/>
                    <a:pt x="297" y="467"/>
                    <a:pt x="283" y="467"/>
                  </a:cubicBezTo>
                  <a:cubicBezTo>
                    <a:pt x="99" y="467"/>
                    <a:pt x="99" y="467"/>
                    <a:pt x="99" y="467"/>
                  </a:cubicBezTo>
                  <a:cubicBezTo>
                    <a:pt x="85" y="467"/>
                    <a:pt x="78" y="474"/>
                    <a:pt x="78" y="488"/>
                  </a:cubicBezTo>
                  <a:close/>
                  <a:moveTo>
                    <a:pt x="446" y="219"/>
                  </a:moveTo>
                  <a:lnTo>
                    <a:pt x="446" y="219"/>
                  </a:lnTo>
                  <a:cubicBezTo>
                    <a:pt x="106" y="219"/>
                    <a:pt x="106" y="219"/>
                    <a:pt x="106" y="219"/>
                  </a:cubicBezTo>
                  <a:cubicBezTo>
                    <a:pt x="92" y="219"/>
                    <a:pt x="78" y="233"/>
                    <a:pt x="78" y="247"/>
                  </a:cubicBezTo>
                  <a:cubicBezTo>
                    <a:pt x="78" y="262"/>
                    <a:pt x="92" y="276"/>
                    <a:pt x="106" y="276"/>
                  </a:cubicBezTo>
                  <a:cubicBezTo>
                    <a:pt x="446" y="276"/>
                    <a:pt x="446" y="276"/>
                    <a:pt x="446" y="276"/>
                  </a:cubicBezTo>
                  <a:cubicBezTo>
                    <a:pt x="460" y="276"/>
                    <a:pt x="474" y="262"/>
                    <a:pt x="474" y="247"/>
                  </a:cubicBezTo>
                  <a:cubicBezTo>
                    <a:pt x="474" y="233"/>
                    <a:pt x="460" y="219"/>
                    <a:pt x="446" y="219"/>
                  </a:cubicBezTo>
                  <a:close/>
                  <a:moveTo>
                    <a:pt x="446" y="339"/>
                  </a:moveTo>
                  <a:lnTo>
                    <a:pt x="446" y="339"/>
                  </a:lnTo>
                  <a:cubicBezTo>
                    <a:pt x="276" y="339"/>
                    <a:pt x="276" y="339"/>
                    <a:pt x="276" y="339"/>
                  </a:cubicBezTo>
                  <a:cubicBezTo>
                    <a:pt x="226" y="339"/>
                    <a:pt x="226" y="339"/>
                    <a:pt x="226" y="339"/>
                  </a:cubicBezTo>
                  <a:cubicBezTo>
                    <a:pt x="106" y="339"/>
                    <a:pt x="106" y="339"/>
                    <a:pt x="106" y="339"/>
                  </a:cubicBezTo>
                  <a:cubicBezTo>
                    <a:pt x="92" y="339"/>
                    <a:pt x="78" y="353"/>
                    <a:pt x="78" y="367"/>
                  </a:cubicBezTo>
                  <a:cubicBezTo>
                    <a:pt x="78" y="389"/>
                    <a:pt x="92" y="396"/>
                    <a:pt x="106" y="396"/>
                  </a:cubicBezTo>
                  <a:cubicBezTo>
                    <a:pt x="226" y="396"/>
                    <a:pt x="226" y="396"/>
                    <a:pt x="226" y="396"/>
                  </a:cubicBezTo>
                  <a:cubicBezTo>
                    <a:pt x="276" y="396"/>
                    <a:pt x="276" y="396"/>
                    <a:pt x="276" y="396"/>
                  </a:cubicBezTo>
                  <a:cubicBezTo>
                    <a:pt x="446" y="396"/>
                    <a:pt x="446" y="396"/>
                    <a:pt x="446" y="396"/>
                  </a:cubicBezTo>
                  <a:cubicBezTo>
                    <a:pt x="460" y="396"/>
                    <a:pt x="474" y="389"/>
                    <a:pt x="474" y="367"/>
                  </a:cubicBezTo>
                  <a:cubicBezTo>
                    <a:pt x="474" y="353"/>
                    <a:pt x="460" y="339"/>
                    <a:pt x="446" y="339"/>
                  </a:cubicBezTo>
                  <a:close/>
                  <a:moveTo>
                    <a:pt x="417" y="113"/>
                  </a:moveTo>
                  <a:lnTo>
                    <a:pt x="417" y="113"/>
                  </a:lnTo>
                  <a:cubicBezTo>
                    <a:pt x="403" y="113"/>
                    <a:pt x="389" y="106"/>
                    <a:pt x="389" y="85"/>
                  </a:cubicBezTo>
                  <a:cubicBezTo>
                    <a:pt x="389" y="28"/>
                    <a:pt x="389" y="28"/>
                    <a:pt x="389" y="28"/>
                  </a:cubicBezTo>
                  <a:cubicBezTo>
                    <a:pt x="389" y="14"/>
                    <a:pt x="403" y="0"/>
                    <a:pt x="417" y="0"/>
                  </a:cubicBezTo>
                  <a:cubicBezTo>
                    <a:pt x="431" y="0"/>
                    <a:pt x="446" y="14"/>
                    <a:pt x="446" y="28"/>
                  </a:cubicBezTo>
                  <a:cubicBezTo>
                    <a:pt x="446" y="85"/>
                    <a:pt x="446" y="85"/>
                    <a:pt x="446" y="85"/>
                  </a:cubicBezTo>
                  <a:cubicBezTo>
                    <a:pt x="446" y="106"/>
                    <a:pt x="431" y="113"/>
                    <a:pt x="417" y="113"/>
                  </a:cubicBezTo>
                  <a:close/>
                  <a:moveTo>
                    <a:pt x="276" y="113"/>
                  </a:moveTo>
                  <a:lnTo>
                    <a:pt x="276" y="113"/>
                  </a:lnTo>
                  <a:cubicBezTo>
                    <a:pt x="262" y="113"/>
                    <a:pt x="248" y="106"/>
                    <a:pt x="248" y="85"/>
                  </a:cubicBezTo>
                  <a:cubicBezTo>
                    <a:pt x="248" y="28"/>
                    <a:pt x="248" y="28"/>
                    <a:pt x="248" y="28"/>
                  </a:cubicBezTo>
                  <a:cubicBezTo>
                    <a:pt x="248" y="14"/>
                    <a:pt x="262" y="0"/>
                    <a:pt x="276" y="0"/>
                  </a:cubicBezTo>
                  <a:cubicBezTo>
                    <a:pt x="290" y="0"/>
                    <a:pt x="304" y="14"/>
                    <a:pt x="304" y="28"/>
                  </a:cubicBezTo>
                  <a:cubicBezTo>
                    <a:pt x="304" y="85"/>
                    <a:pt x="304" y="85"/>
                    <a:pt x="304" y="85"/>
                  </a:cubicBezTo>
                  <a:cubicBezTo>
                    <a:pt x="304" y="106"/>
                    <a:pt x="290" y="113"/>
                    <a:pt x="276" y="113"/>
                  </a:cubicBezTo>
                  <a:close/>
                  <a:moveTo>
                    <a:pt x="135" y="113"/>
                  </a:moveTo>
                  <a:lnTo>
                    <a:pt x="135" y="113"/>
                  </a:lnTo>
                  <a:cubicBezTo>
                    <a:pt x="121" y="113"/>
                    <a:pt x="106" y="106"/>
                    <a:pt x="106" y="85"/>
                  </a:cubicBezTo>
                  <a:cubicBezTo>
                    <a:pt x="106" y="28"/>
                    <a:pt x="106" y="28"/>
                    <a:pt x="106" y="28"/>
                  </a:cubicBezTo>
                  <a:cubicBezTo>
                    <a:pt x="106" y="14"/>
                    <a:pt x="121" y="0"/>
                    <a:pt x="135" y="0"/>
                  </a:cubicBezTo>
                  <a:cubicBezTo>
                    <a:pt x="149" y="0"/>
                    <a:pt x="163" y="14"/>
                    <a:pt x="163" y="28"/>
                  </a:cubicBezTo>
                  <a:cubicBezTo>
                    <a:pt x="163" y="85"/>
                    <a:pt x="163" y="85"/>
                    <a:pt x="163" y="85"/>
                  </a:cubicBezTo>
                  <a:cubicBezTo>
                    <a:pt x="163" y="106"/>
                    <a:pt x="149" y="113"/>
                    <a:pt x="135" y="113"/>
                  </a:cubicBezTo>
                  <a:close/>
                </a:path>
              </a:pathLst>
            </a:custGeom>
            <a:solidFill>
              <a:schemeClr val="bg1"/>
            </a:solidFill>
            <a:ln>
              <a:noFill/>
            </a:ln>
          </p:spPr>
          <p:txBody>
            <a:bodyPr wrap="none" lIns="45720" tIns="22860" rIns="45720" bIns="2286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2400" b="0" i="0" u="none" strike="noStrike" kern="1200" cap="none" spc="0" normalizeH="0" baseline="0" noProof="0">
                <a:ln>
                  <a:noFill/>
                </a:ln>
                <a:solidFill>
                  <a:prstClr val="black"/>
                </a:solidFill>
                <a:effectLst/>
                <a:uLnTx/>
                <a:uFillTx/>
                <a:latin typeface="Roboto Light"/>
                <a:ea typeface="+mn-ea"/>
                <a:cs typeface="+mn-cs"/>
              </a:endParaRPr>
            </a:p>
          </p:txBody>
        </p:sp>
      </p:grpSp>
      <p:grpSp>
        <p:nvGrpSpPr>
          <p:cNvPr id="37" name="组合 36"/>
          <p:cNvGrpSpPr/>
          <p:nvPr/>
        </p:nvGrpSpPr>
        <p:grpSpPr>
          <a:xfrm>
            <a:off x="8761564" y="1357278"/>
            <a:ext cx="576064" cy="576064"/>
            <a:chOff x="4788024" y="1275213"/>
            <a:chExt cx="432048" cy="432048"/>
          </a:xfrm>
        </p:grpSpPr>
        <p:sp>
          <p:nvSpPr>
            <p:cNvPr id="38" name="椭圆 65"/>
            <p:cNvSpPr>
              <a:spLocks noChangeArrowheads="1"/>
            </p:cNvSpPr>
            <p:nvPr/>
          </p:nvSpPr>
          <p:spPr bwMode="auto">
            <a:xfrm>
              <a:off x="4788024" y="1275213"/>
              <a:ext cx="432048" cy="432048"/>
            </a:xfrm>
            <a:prstGeom prst="ellipse">
              <a:avLst/>
            </a:prstGeom>
            <a:solidFill>
              <a:srgbClr val="F79600"/>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FF"/>
                </a:solidFill>
                <a:effectLst/>
                <a:uLnTx/>
                <a:uFillTx/>
                <a:latin typeface="Calibri" panose="020F0502020204030204" pitchFamily="34" charset="0"/>
                <a:ea typeface="宋体" panose="02010600030101010101" pitchFamily="2" charset="-122"/>
                <a:cs typeface="+mn-cs"/>
              </a:endParaRPr>
            </a:p>
          </p:txBody>
        </p:sp>
        <p:sp>
          <p:nvSpPr>
            <p:cNvPr id="39" name="Freeform 110"/>
            <p:cNvSpPr>
              <a:spLocks noChangeArrowheads="1"/>
            </p:cNvSpPr>
            <p:nvPr/>
          </p:nvSpPr>
          <p:spPr bwMode="auto">
            <a:xfrm>
              <a:off x="4891102" y="1366806"/>
              <a:ext cx="250679" cy="248862"/>
            </a:xfrm>
            <a:custGeom>
              <a:avLst/>
              <a:gdLst>
                <a:gd name="T0" fmla="*/ 78678142 w 609"/>
                <a:gd name="T1" fmla="*/ 71002280 h 602"/>
                <a:gd name="T2" fmla="*/ 78678142 w 609"/>
                <a:gd name="T3" fmla="*/ 71002280 h 602"/>
                <a:gd name="T4" fmla="*/ 71302258 w 609"/>
                <a:gd name="T5" fmla="*/ 78441997 h 602"/>
                <a:gd name="T6" fmla="*/ 65867111 w 609"/>
                <a:gd name="T7" fmla="*/ 76614673 h 602"/>
                <a:gd name="T8" fmla="*/ 44774038 w 609"/>
                <a:gd name="T9" fmla="*/ 54426302 h 602"/>
                <a:gd name="T10" fmla="*/ 29245613 w 609"/>
                <a:gd name="T11" fmla="*/ 59125033 h 602"/>
                <a:gd name="T12" fmla="*/ 0 w 609"/>
                <a:gd name="T13" fmla="*/ 29497307 h 602"/>
                <a:gd name="T14" fmla="*/ 29245613 w 609"/>
                <a:gd name="T15" fmla="*/ 0 h 602"/>
                <a:gd name="T16" fmla="*/ 58491226 w 609"/>
                <a:gd name="T17" fmla="*/ 29497307 h 602"/>
                <a:gd name="T18" fmla="*/ 54867675 w 609"/>
                <a:gd name="T19" fmla="*/ 44376380 h 602"/>
                <a:gd name="T20" fmla="*/ 75960749 w 609"/>
                <a:gd name="T21" fmla="*/ 65520668 h 602"/>
                <a:gd name="T22" fmla="*/ 78678142 w 609"/>
                <a:gd name="T23" fmla="*/ 71002280 h 602"/>
                <a:gd name="T24" fmla="*/ 29245613 w 609"/>
                <a:gd name="T25" fmla="*/ 7439717 h 602"/>
                <a:gd name="T26" fmla="*/ 29245613 w 609"/>
                <a:gd name="T27" fmla="*/ 7439717 h 602"/>
                <a:gd name="T28" fmla="*/ 7246742 w 609"/>
                <a:gd name="T29" fmla="*/ 29497307 h 602"/>
                <a:gd name="T30" fmla="*/ 29245613 w 609"/>
                <a:gd name="T31" fmla="*/ 51685677 h 602"/>
                <a:gd name="T32" fmla="*/ 51244484 w 609"/>
                <a:gd name="T33" fmla="*/ 29497307 h 602"/>
                <a:gd name="T34" fmla="*/ 29245613 w 609"/>
                <a:gd name="T35" fmla="*/ 7439717 h 602"/>
                <a:gd name="T36" fmla="*/ 42056644 w 609"/>
                <a:gd name="T37" fmla="*/ 33282375 h 602"/>
                <a:gd name="T38" fmla="*/ 42056644 w 609"/>
                <a:gd name="T39" fmla="*/ 33282375 h 602"/>
                <a:gd name="T40" fmla="*/ 32868804 w 609"/>
                <a:gd name="T41" fmla="*/ 33282375 h 602"/>
                <a:gd name="T42" fmla="*/ 32868804 w 609"/>
                <a:gd name="T43" fmla="*/ 41504973 h 602"/>
                <a:gd name="T44" fmla="*/ 29245613 w 609"/>
                <a:gd name="T45" fmla="*/ 45290042 h 602"/>
                <a:gd name="T46" fmla="*/ 25622062 w 609"/>
                <a:gd name="T47" fmla="*/ 41504973 h 602"/>
                <a:gd name="T48" fmla="*/ 25622062 w 609"/>
                <a:gd name="T49" fmla="*/ 33282375 h 602"/>
                <a:gd name="T50" fmla="*/ 17340380 w 609"/>
                <a:gd name="T51" fmla="*/ 33282375 h 602"/>
                <a:gd name="T52" fmla="*/ 13716829 w 609"/>
                <a:gd name="T53" fmla="*/ 29497307 h 602"/>
                <a:gd name="T54" fmla="*/ 17340380 w 609"/>
                <a:gd name="T55" fmla="*/ 25842658 h 602"/>
                <a:gd name="T56" fmla="*/ 25622062 w 609"/>
                <a:gd name="T57" fmla="*/ 25842658 h 602"/>
                <a:gd name="T58" fmla="*/ 25622062 w 609"/>
                <a:gd name="T59" fmla="*/ 16575978 h 602"/>
                <a:gd name="T60" fmla="*/ 29245613 w 609"/>
                <a:gd name="T61" fmla="*/ 12921329 h 602"/>
                <a:gd name="T62" fmla="*/ 32868804 w 609"/>
                <a:gd name="T63" fmla="*/ 16575978 h 602"/>
                <a:gd name="T64" fmla="*/ 32868804 w 609"/>
                <a:gd name="T65" fmla="*/ 25842658 h 602"/>
                <a:gd name="T66" fmla="*/ 42056644 w 609"/>
                <a:gd name="T67" fmla="*/ 25842658 h 602"/>
                <a:gd name="T68" fmla="*/ 45679835 w 609"/>
                <a:gd name="T69" fmla="*/ 29497307 h 602"/>
                <a:gd name="T70" fmla="*/ 42056644 w 609"/>
                <a:gd name="T71" fmla="*/ 33282375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9" h="602">
                  <a:moveTo>
                    <a:pt x="608" y="544"/>
                  </a:moveTo>
                  <a:lnTo>
                    <a:pt x="608" y="544"/>
                  </a:lnTo>
                  <a:cubicBezTo>
                    <a:pt x="608" y="573"/>
                    <a:pt x="579" y="601"/>
                    <a:pt x="551" y="601"/>
                  </a:cubicBezTo>
                  <a:cubicBezTo>
                    <a:pt x="530" y="601"/>
                    <a:pt x="516" y="594"/>
                    <a:pt x="509" y="587"/>
                  </a:cubicBezTo>
                  <a:cubicBezTo>
                    <a:pt x="346" y="417"/>
                    <a:pt x="346" y="417"/>
                    <a:pt x="346" y="417"/>
                  </a:cubicBezTo>
                  <a:cubicBezTo>
                    <a:pt x="311" y="438"/>
                    <a:pt x="269" y="453"/>
                    <a:pt x="226" y="453"/>
                  </a:cubicBezTo>
                  <a:cubicBezTo>
                    <a:pt x="106" y="453"/>
                    <a:pt x="0" y="347"/>
                    <a:pt x="0" y="226"/>
                  </a:cubicBezTo>
                  <a:cubicBezTo>
                    <a:pt x="0" y="99"/>
                    <a:pt x="106" y="0"/>
                    <a:pt x="226" y="0"/>
                  </a:cubicBezTo>
                  <a:cubicBezTo>
                    <a:pt x="353" y="0"/>
                    <a:pt x="452" y="99"/>
                    <a:pt x="452" y="226"/>
                  </a:cubicBezTo>
                  <a:cubicBezTo>
                    <a:pt x="452" y="269"/>
                    <a:pt x="445" y="304"/>
                    <a:pt x="424" y="340"/>
                  </a:cubicBezTo>
                  <a:cubicBezTo>
                    <a:pt x="587" y="502"/>
                    <a:pt x="587" y="502"/>
                    <a:pt x="587" y="502"/>
                  </a:cubicBezTo>
                  <a:cubicBezTo>
                    <a:pt x="601" y="516"/>
                    <a:pt x="608" y="530"/>
                    <a:pt x="608" y="544"/>
                  </a:cubicBezTo>
                  <a:close/>
                  <a:moveTo>
                    <a:pt x="226" y="57"/>
                  </a:moveTo>
                  <a:lnTo>
                    <a:pt x="226" y="57"/>
                  </a:lnTo>
                  <a:cubicBezTo>
                    <a:pt x="134" y="57"/>
                    <a:pt x="56" y="127"/>
                    <a:pt x="56" y="226"/>
                  </a:cubicBezTo>
                  <a:cubicBezTo>
                    <a:pt x="56" y="318"/>
                    <a:pt x="134" y="396"/>
                    <a:pt x="226" y="396"/>
                  </a:cubicBezTo>
                  <a:cubicBezTo>
                    <a:pt x="325" y="396"/>
                    <a:pt x="396" y="318"/>
                    <a:pt x="396" y="226"/>
                  </a:cubicBezTo>
                  <a:cubicBezTo>
                    <a:pt x="396" y="127"/>
                    <a:pt x="325" y="57"/>
                    <a:pt x="226" y="57"/>
                  </a:cubicBezTo>
                  <a:close/>
                  <a:moveTo>
                    <a:pt x="325" y="255"/>
                  </a:moveTo>
                  <a:lnTo>
                    <a:pt x="325" y="255"/>
                  </a:lnTo>
                  <a:cubicBezTo>
                    <a:pt x="254" y="255"/>
                    <a:pt x="254" y="255"/>
                    <a:pt x="254" y="255"/>
                  </a:cubicBezTo>
                  <a:cubicBezTo>
                    <a:pt x="254" y="318"/>
                    <a:pt x="254" y="318"/>
                    <a:pt x="254" y="318"/>
                  </a:cubicBezTo>
                  <a:cubicBezTo>
                    <a:pt x="254" y="333"/>
                    <a:pt x="247" y="347"/>
                    <a:pt x="226" y="347"/>
                  </a:cubicBezTo>
                  <a:cubicBezTo>
                    <a:pt x="212" y="347"/>
                    <a:pt x="198" y="333"/>
                    <a:pt x="198" y="318"/>
                  </a:cubicBezTo>
                  <a:cubicBezTo>
                    <a:pt x="198" y="255"/>
                    <a:pt x="198" y="255"/>
                    <a:pt x="198" y="255"/>
                  </a:cubicBezTo>
                  <a:cubicBezTo>
                    <a:pt x="134" y="255"/>
                    <a:pt x="134" y="255"/>
                    <a:pt x="134" y="255"/>
                  </a:cubicBezTo>
                  <a:cubicBezTo>
                    <a:pt x="120" y="255"/>
                    <a:pt x="106" y="241"/>
                    <a:pt x="106" y="226"/>
                  </a:cubicBezTo>
                  <a:cubicBezTo>
                    <a:pt x="106" y="205"/>
                    <a:pt x="120" y="198"/>
                    <a:pt x="134" y="198"/>
                  </a:cubicBezTo>
                  <a:cubicBezTo>
                    <a:pt x="198" y="198"/>
                    <a:pt x="198" y="198"/>
                    <a:pt x="198" y="198"/>
                  </a:cubicBezTo>
                  <a:cubicBezTo>
                    <a:pt x="198" y="127"/>
                    <a:pt x="198" y="127"/>
                    <a:pt x="198" y="127"/>
                  </a:cubicBezTo>
                  <a:cubicBezTo>
                    <a:pt x="198" y="113"/>
                    <a:pt x="212" y="99"/>
                    <a:pt x="226" y="99"/>
                  </a:cubicBezTo>
                  <a:cubicBezTo>
                    <a:pt x="247" y="99"/>
                    <a:pt x="254" y="113"/>
                    <a:pt x="254" y="127"/>
                  </a:cubicBezTo>
                  <a:cubicBezTo>
                    <a:pt x="254" y="198"/>
                    <a:pt x="254" y="198"/>
                    <a:pt x="254" y="198"/>
                  </a:cubicBezTo>
                  <a:cubicBezTo>
                    <a:pt x="325" y="198"/>
                    <a:pt x="325" y="198"/>
                    <a:pt x="325" y="198"/>
                  </a:cubicBezTo>
                  <a:cubicBezTo>
                    <a:pt x="339" y="198"/>
                    <a:pt x="353" y="205"/>
                    <a:pt x="353" y="226"/>
                  </a:cubicBezTo>
                  <a:cubicBezTo>
                    <a:pt x="353" y="241"/>
                    <a:pt x="339" y="255"/>
                    <a:pt x="325" y="255"/>
                  </a:cubicBezTo>
                  <a:close/>
                </a:path>
              </a:pathLst>
            </a:custGeom>
            <a:solidFill>
              <a:schemeClr val="bg1"/>
            </a:solidFill>
            <a:ln>
              <a:noFill/>
            </a:ln>
          </p:spPr>
          <p:txBody>
            <a:bodyPr wrap="none" lIns="45720" tIns="22860" rIns="45720" bIns="2286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2400" b="0" i="0" u="none" strike="noStrike" kern="1200" cap="none" spc="0" normalizeH="0" baseline="0" noProof="0">
                <a:ln>
                  <a:noFill/>
                </a:ln>
                <a:solidFill>
                  <a:prstClr val="black"/>
                </a:solidFill>
                <a:effectLst/>
                <a:uLnTx/>
                <a:uFillTx/>
                <a:latin typeface="Roboto Light"/>
                <a:ea typeface="+mn-ea"/>
                <a:cs typeface="+mn-cs"/>
              </a:endParaRPr>
            </a:p>
          </p:txBody>
        </p:sp>
      </p:grpSp>
      <p:grpSp>
        <p:nvGrpSpPr>
          <p:cNvPr id="40" name="组合 39"/>
          <p:cNvGrpSpPr/>
          <p:nvPr/>
        </p:nvGrpSpPr>
        <p:grpSpPr>
          <a:xfrm>
            <a:off x="9625663" y="1356754"/>
            <a:ext cx="577111" cy="577112"/>
            <a:chOff x="5436096" y="1274820"/>
            <a:chExt cx="432833" cy="432834"/>
          </a:xfrm>
        </p:grpSpPr>
        <p:sp>
          <p:nvSpPr>
            <p:cNvPr id="41" name="椭圆 16"/>
            <p:cNvSpPr>
              <a:spLocks noChangeArrowheads="1"/>
            </p:cNvSpPr>
            <p:nvPr/>
          </p:nvSpPr>
          <p:spPr bwMode="auto">
            <a:xfrm>
              <a:off x="5436096" y="1274820"/>
              <a:ext cx="432833" cy="432834"/>
            </a:xfrm>
            <a:prstGeom prst="ellipse">
              <a:avLst/>
            </a:prstGeom>
            <a:solidFill>
              <a:schemeClr val="accent3"/>
            </a:solidFill>
            <a:ln>
              <a:noFill/>
            </a:ln>
            <a:extLst>
              <a:ext uri="{91240B29-F687-4F45-9708-019B960494DF}">
                <a14:hiddenLine xmlns=""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FF"/>
                </a:solidFill>
                <a:effectLst/>
                <a:uLnTx/>
                <a:uFillTx/>
                <a:latin typeface="Calibri" panose="020F0502020204030204" pitchFamily="34" charset="0"/>
                <a:ea typeface="宋体" panose="02010600030101010101" pitchFamily="2" charset="-122"/>
                <a:cs typeface="+mn-cs"/>
              </a:endParaRPr>
            </a:p>
          </p:txBody>
        </p:sp>
        <p:sp>
          <p:nvSpPr>
            <p:cNvPr id="42" name="Freeform 16"/>
            <p:cNvSpPr>
              <a:spLocks noChangeArrowheads="1"/>
            </p:cNvSpPr>
            <p:nvPr/>
          </p:nvSpPr>
          <p:spPr bwMode="auto">
            <a:xfrm>
              <a:off x="5554420" y="1377705"/>
              <a:ext cx="196183" cy="227065"/>
            </a:xfrm>
            <a:custGeom>
              <a:avLst/>
              <a:gdLst>
                <a:gd name="T0" fmla="*/ 58106390 w 475"/>
                <a:gd name="T1" fmla="*/ 71207247 h 552"/>
                <a:gd name="T2" fmla="*/ 58106390 w 475"/>
                <a:gd name="T3" fmla="*/ 71207247 h 552"/>
                <a:gd name="T4" fmla="*/ 54327993 w 475"/>
                <a:gd name="T5" fmla="*/ 71207247 h 552"/>
                <a:gd name="T6" fmla="*/ 54327993 w 475"/>
                <a:gd name="T7" fmla="*/ 0 h 552"/>
                <a:gd name="T8" fmla="*/ 58106390 w 475"/>
                <a:gd name="T9" fmla="*/ 0 h 552"/>
                <a:gd name="T10" fmla="*/ 61754124 w 475"/>
                <a:gd name="T11" fmla="*/ 3618618 h 552"/>
                <a:gd name="T12" fmla="*/ 61754124 w 475"/>
                <a:gd name="T13" fmla="*/ 67588630 h 552"/>
                <a:gd name="T14" fmla="*/ 58106390 w 475"/>
                <a:gd name="T15" fmla="*/ 71207247 h 552"/>
                <a:gd name="T16" fmla="*/ 7426131 w 475"/>
                <a:gd name="T17" fmla="*/ 67588630 h 552"/>
                <a:gd name="T18" fmla="*/ 7426131 w 475"/>
                <a:gd name="T19" fmla="*/ 67588630 h 552"/>
                <a:gd name="T20" fmla="*/ 7426131 w 475"/>
                <a:gd name="T21" fmla="*/ 63970012 h 552"/>
                <a:gd name="T22" fmla="*/ 13809846 w 475"/>
                <a:gd name="T23" fmla="*/ 63970012 h 552"/>
                <a:gd name="T24" fmla="*/ 21235977 w 475"/>
                <a:gd name="T25" fmla="*/ 56603721 h 552"/>
                <a:gd name="T26" fmla="*/ 13809846 w 475"/>
                <a:gd name="T27" fmla="*/ 49237429 h 552"/>
                <a:gd name="T28" fmla="*/ 7426131 w 475"/>
                <a:gd name="T29" fmla="*/ 49237429 h 552"/>
                <a:gd name="T30" fmla="*/ 7426131 w 475"/>
                <a:gd name="T31" fmla="*/ 42905028 h 552"/>
                <a:gd name="T32" fmla="*/ 13809846 w 475"/>
                <a:gd name="T33" fmla="*/ 42905028 h 552"/>
                <a:gd name="T34" fmla="*/ 21235977 w 475"/>
                <a:gd name="T35" fmla="*/ 35539095 h 552"/>
                <a:gd name="T36" fmla="*/ 13809846 w 475"/>
                <a:gd name="T37" fmla="*/ 28301860 h 552"/>
                <a:gd name="T38" fmla="*/ 7426131 w 475"/>
                <a:gd name="T39" fmla="*/ 28301860 h 552"/>
                <a:gd name="T40" fmla="*/ 7426131 w 475"/>
                <a:gd name="T41" fmla="*/ 21840403 h 552"/>
                <a:gd name="T42" fmla="*/ 13809846 w 475"/>
                <a:gd name="T43" fmla="*/ 21840403 h 552"/>
                <a:gd name="T44" fmla="*/ 21235977 w 475"/>
                <a:gd name="T45" fmla="*/ 14603167 h 552"/>
                <a:gd name="T46" fmla="*/ 13809846 w 475"/>
                <a:gd name="T47" fmla="*/ 7236876 h 552"/>
                <a:gd name="T48" fmla="*/ 7426131 w 475"/>
                <a:gd name="T49" fmla="*/ 7236876 h 552"/>
                <a:gd name="T50" fmla="*/ 7426131 w 475"/>
                <a:gd name="T51" fmla="*/ 3618618 h 552"/>
                <a:gd name="T52" fmla="*/ 11074226 w 475"/>
                <a:gd name="T53" fmla="*/ 0 h 552"/>
                <a:gd name="T54" fmla="*/ 50680259 w 475"/>
                <a:gd name="T55" fmla="*/ 0 h 552"/>
                <a:gd name="T56" fmla="*/ 50680259 w 475"/>
                <a:gd name="T57" fmla="*/ 71207247 h 552"/>
                <a:gd name="T58" fmla="*/ 11074226 w 475"/>
                <a:gd name="T59" fmla="*/ 71207247 h 552"/>
                <a:gd name="T60" fmla="*/ 7426131 w 475"/>
                <a:gd name="T61" fmla="*/ 67588630 h 552"/>
                <a:gd name="T62" fmla="*/ 17588243 w 475"/>
                <a:gd name="T63" fmla="*/ 14603167 h 552"/>
                <a:gd name="T64" fmla="*/ 17588243 w 475"/>
                <a:gd name="T65" fmla="*/ 14603167 h 552"/>
                <a:gd name="T66" fmla="*/ 13809846 w 475"/>
                <a:gd name="T67" fmla="*/ 18221785 h 552"/>
                <a:gd name="T68" fmla="*/ 3778036 w 475"/>
                <a:gd name="T69" fmla="*/ 18221785 h 552"/>
                <a:gd name="T70" fmla="*/ 0 w 475"/>
                <a:gd name="T71" fmla="*/ 14603167 h 552"/>
                <a:gd name="T72" fmla="*/ 3778036 w 475"/>
                <a:gd name="T73" fmla="*/ 10984909 h 552"/>
                <a:gd name="T74" fmla="*/ 13809846 w 475"/>
                <a:gd name="T75" fmla="*/ 10984909 h 552"/>
                <a:gd name="T76" fmla="*/ 17588243 w 475"/>
                <a:gd name="T77" fmla="*/ 14603167 h 552"/>
                <a:gd name="T78" fmla="*/ 3778036 w 475"/>
                <a:gd name="T79" fmla="*/ 31920478 h 552"/>
                <a:gd name="T80" fmla="*/ 3778036 w 475"/>
                <a:gd name="T81" fmla="*/ 31920478 h 552"/>
                <a:gd name="T82" fmla="*/ 13809846 w 475"/>
                <a:gd name="T83" fmla="*/ 31920478 h 552"/>
                <a:gd name="T84" fmla="*/ 17588243 w 475"/>
                <a:gd name="T85" fmla="*/ 35539095 h 552"/>
                <a:gd name="T86" fmla="*/ 13809846 w 475"/>
                <a:gd name="T87" fmla="*/ 39286770 h 552"/>
                <a:gd name="T88" fmla="*/ 3778036 w 475"/>
                <a:gd name="T89" fmla="*/ 39286770 h 552"/>
                <a:gd name="T90" fmla="*/ 0 w 475"/>
                <a:gd name="T91" fmla="*/ 35539095 h 552"/>
                <a:gd name="T92" fmla="*/ 3778036 w 475"/>
                <a:gd name="T93" fmla="*/ 31920478 h 552"/>
                <a:gd name="T94" fmla="*/ 3778036 w 475"/>
                <a:gd name="T95" fmla="*/ 52985462 h 552"/>
                <a:gd name="T96" fmla="*/ 3778036 w 475"/>
                <a:gd name="T97" fmla="*/ 52985462 h 552"/>
                <a:gd name="T98" fmla="*/ 13809846 w 475"/>
                <a:gd name="T99" fmla="*/ 52985462 h 552"/>
                <a:gd name="T100" fmla="*/ 17588243 w 475"/>
                <a:gd name="T101" fmla="*/ 56603721 h 552"/>
                <a:gd name="T102" fmla="*/ 13809846 w 475"/>
                <a:gd name="T103" fmla="*/ 60222338 h 552"/>
                <a:gd name="T104" fmla="*/ 3778036 w 475"/>
                <a:gd name="T105" fmla="*/ 60222338 h 552"/>
                <a:gd name="T106" fmla="*/ 0 w 475"/>
                <a:gd name="T107" fmla="*/ 56603721 h 552"/>
                <a:gd name="T108" fmla="*/ 3778036 w 475"/>
                <a:gd name="T109" fmla="*/ 52985462 h 5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75" h="552">
                  <a:moveTo>
                    <a:pt x="446" y="551"/>
                  </a:moveTo>
                  <a:lnTo>
                    <a:pt x="446" y="551"/>
                  </a:lnTo>
                  <a:cubicBezTo>
                    <a:pt x="417" y="551"/>
                    <a:pt x="417" y="551"/>
                    <a:pt x="417" y="551"/>
                  </a:cubicBezTo>
                  <a:cubicBezTo>
                    <a:pt x="417" y="0"/>
                    <a:pt x="417" y="0"/>
                    <a:pt x="417" y="0"/>
                  </a:cubicBezTo>
                  <a:cubicBezTo>
                    <a:pt x="446" y="0"/>
                    <a:pt x="446" y="0"/>
                    <a:pt x="446" y="0"/>
                  </a:cubicBezTo>
                  <a:cubicBezTo>
                    <a:pt x="460" y="0"/>
                    <a:pt x="474" y="14"/>
                    <a:pt x="474" y="28"/>
                  </a:cubicBezTo>
                  <a:cubicBezTo>
                    <a:pt x="474" y="523"/>
                    <a:pt x="474" y="523"/>
                    <a:pt x="474" y="523"/>
                  </a:cubicBezTo>
                  <a:cubicBezTo>
                    <a:pt x="474" y="537"/>
                    <a:pt x="460" y="551"/>
                    <a:pt x="446" y="551"/>
                  </a:cubicBezTo>
                  <a:close/>
                  <a:moveTo>
                    <a:pt x="57" y="523"/>
                  </a:moveTo>
                  <a:lnTo>
                    <a:pt x="57" y="523"/>
                  </a:lnTo>
                  <a:cubicBezTo>
                    <a:pt x="57" y="495"/>
                    <a:pt x="57" y="495"/>
                    <a:pt x="57" y="495"/>
                  </a:cubicBezTo>
                  <a:cubicBezTo>
                    <a:pt x="106" y="495"/>
                    <a:pt x="106" y="495"/>
                    <a:pt x="106" y="495"/>
                  </a:cubicBezTo>
                  <a:cubicBezTo>
                    <a:pt x="135" y="495"/>
                    <a:pt x="163" y="466"/>
                    <a:pt x="163" y="438"/>
                  </a:cubicBezTo>
                  <a:cubicBezTo>
                    <a:pt x="163" y="403"/>
                    <a:pt x="135" y="381"/>
                    <a:pt x="106" y="381"/>
                  </a:cubicBezTo>
                  <a:cubicBezTo>
                    <a:pt x="57" y="381"/>
                    <a:pt x="57" y="381"/>
                    <a:pt x="57" y="381"/>
                  </a:cubicBezTo>
                  <a:cubicBezTo>
                    <a:pt x="57" y="332"/>
                    <a:pt x="57" y="332"/>
                    <a:pt x="57" y="332"/>
                  </a:cubicBezTo>
                  <a:cubicBezTo>
                    <a:pt x="106" y="332"/>
                    <a:pt x="106" y="332"/>
                    <a:pt x="106" y="332"/>
                  </a:cubicBezTo>
                  <a:cubicBezTo>
                    <a:pt x="135" y="332"/>
                    <a:pt x="163" y="304"/>
                    <a:pt x="163" y="275"/>
                  </a:cubicBezTo>
                  <a:cubicBezTo>
                    <a:pt x="163" y="247"/>
                    <a:pt x="135" y="219"/>
                    <a:pt x="106" y="219"/>
                  </a:cubicBezTo>
                  <a:cubicBezTo>
                    <a:pt x="57" y="219"/>
                    <a:pt x="57" y="219"/>
                    <a:pt x="57" y="219"/>
                  </a:cubicBezTo>
                  <a:cubicBezTo>
                    <a:pt x="57" y="169"/>
                    <a:pt x="57" y="169"/>
                    <a:pt x="57" y="169"/>
                  </a:cubicBezTo>
                  <a:cubicBezTo>
                    <a:pt x="106" y="169"/>
                    <a:pt x="106" y="169"/>
                    <a:pt x="106" y="169"/>
                  </a:cubicBezTo>
                  <a:cubicBezTo>
                    <a:pt x="135" y="169"/>
                    <a:pt x="163" y="148"/>
                    <a:pt x="163" y="113"/>
                  </a:cubicBezTo>
                  <a:cubicBezTo>
                    <a:pt x="163" y="85"/>
                    <a:pt x="135" y="56"/>
                    <a:pt x="106" y="56"/>
                  </a:cubicBezTo>
                  <a:cubicBezTo>
                    <a:pt x="57" y="56"/>
                    <a:pt x="57" y="56"/>
                    <a:pt x="57" y="56"/>
                  </a:cubicBezTo>
                  <a:cubicBezTo>
                    <a:pt x="57" y="28"/>
                    <a:pt x="57" y="28"/>
                    <a:pt x="57" y="28"/>
                  </a:cubicBezTo>
                  <a:cubicBezTo>
                    <a:pt x="57" y="14"/>
                    <a:pt x="71" y="0"/>
                    <a:pt x="85" y="0"/>
                  </a:cubicBezTo>
                  <a:cubicBezTo>
                    <a:pt x="389" y="0"/>
                    <a:pt x="389" y="0"/>
                    <a:pt x="389" y="0"/>
                  </a:cubicBezTo>
                  <a:cubicBezTo>
                    <a:pt x="389" y="551"/>
                    <a:pt x="389" y="551"/>
                    <a:pt x="389" y="551"/>
                  </a:cubicBezTo>
                  <a:cubicBezTo>
                    <a:pt x="85" y="551"/>
                    <a:pt x="85" y="551"/>
                    <a:pt x="85" y="551"/>
                  </a:cubicBezTo>
                  <a:cubicBezTo>
                    <a:pt x="71" y="551"/>
                    <a:pt x="57" y="537"/>
                    <a:pt x="57" y="523"/>
                  </a:cubicBezTo>
                  <a:close/>
                  <a:moveTo>
                    <a:pt x="135" y="113"/>
                  </a:moveTo>
                  <a:lnTo>
                    <a:pt x="135" y="113"/>
                  </a:lnTo>
                  <a:cubicBezTo>
                    <a:pt x="135" y="134"/>
                    <a:pt x="120" y="141"/>
                    <a:pt x="106" y="141"/>
                  </a:cubicBezTo>
                  <a:cubicBezTo>
                    <a:pt x="29" y="141"/>
                    <a:pt x="29" y="141"/>
                    <a:pt x="29" y="141"/>
                  </a:cubicBezTo>
                  <a:cubicBezTo>
                    <a:pt x="15" y="141"/>
                    <a:pt x="0" y="134"/>
                    <a:pt x="0" y="113"/>
                  </a:cubicBezTo>
                  <a:cubicBezTo>
                    <a:pt x="0" y="99"/>
                    <a:pt x="15" y="85"/>
                    <a:pt x="29" y="85"/>
                  </a:cubicBezTo>
                  <a:cubicBezTo>
                    <a:pt x="106" y="85"/>
                    <a:pt x="106" y="85"/>
                    <a:pt x="106" y="85"/>
                  </a:cubicBezTo>
                  <a:cubicBezTo>
                    <a:pt x="120" y="85"/>
                    <a:pt x="135" y="99"/>
                    <a:pt x="135" y="113"/>
                  </a:cubicBezTo>
                  <a:close/>
                  <a:moveTo>
                    <a:pt x="29" y="247"/>
                  </a:moveTo>
                  <a:lnTo>
                    <a:pt x="29" y="247"/>
                  </a:lnTo>
                  <a:cubicBezTo>
                    <a:pt x="106" y="247"/>
                    <a:pt x="106" y="247"/>
                    <a:pt x="106" y="247"/>
                  </a:cubicBezTo>
                  <a:cubicBezTo>
                    <a:pt x="120" y="247"/>
                    <a:pt x="135" y="261"/>
                    <a:pt x="135" y="275"/>
                  </a:cubicBezTo>
                  <a:cubicBezTo>
                    <a:pt x="135" y="290"/>
                    <a:pt x="120" y="304"/>
                    <a:pt x="106" y="304"/>
                  </a:cubicBezTo>
                  <a:cubicBezTo>
                    <a:pt x="29" y="304"/>
                    <a:pt x="29" y="304"/>
                    <a:pt x="29" y="304"/>
                  </a:cubicBezTo>
                  <a:cubicBezTo>
                    <a:pt x="15" y="304"/>
                    <a:pt x="0" y="290"/>
                    <a:pt x="0" y="275"/>
                  </a:cubicBezTo>
                  <a:cubicBezTo>
                    <a:pt x="0" y="261"/>
                    <a:pt x="15" y="247"/>
                    <a:pt x="29" y="247"/>
                  </a:cubicBezTo>
                  <a:close/>
                  <a:moveTo>
                    <a:pt x="29" y="410"/>
                  </a:moveTo>
                  <a:lnTo>
                    <a:pt x="29" y="410"/>
                  </a:lnTo>
                  <a:cubicBezTo>
                    <a:pt x="106" y="410"/>
                    <a:pt x="106" y="410"/>
                    <a:pt x="106" y="410"/>
                  </a:cubicBezTo>
                  <a:cubicBezTo>
                    <a:pt x="120" y="410"/>
                    <a:pt x="135" y="417"/>
                    <a:pt x="135" y="438"/>
                  </a:cubicBezTo>
                  <a:cubicBezTo>
                    <a:pt x="135" y="452"/>
                    <a:pt x="120" y="466"/>
                    <a:pt x="106" y="466"/>
                  </a:cubicBezTo>
                  <a:cubicBezTo>
                    <a:pt x="29" y="466"/>
                    <a:pt x="29" y="466"/>
                    <a:pt x="29" y="466"/>
                  </a:cubicBezTo>
                  <a:cubicBezTo>
                    <a:pt x="15" y="466"/>
                    <a:pt x="0" y="452"/>
                    <a:pt x="0" y="438"/>
                  </a:cubicBezTo>
                  <a:cubicBezTo>
                    <a:pt x="0" y="417"/>
                    <a:pt x="15" y="410"/>
                    <a:pt x="29" y="410"/>
                  </a:cubicBezTo>
                  <a:close/>
                </a:path>
              </a:pathLst>
            </a:custGeom>
            <a:solidFill>
              <a:schemeClr val="bg1"/>
            </a:solidFill>
            <a:ln>
              <a:noFill/>
            </a:ln>
          </p:spPr>
          <p:txBody>
            <a:bodyPr wrap="none" lIns="45720" tIns="22860" rIns="45720" bIns="2286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2400" b="0" i="0" u="none" strike="noStrike" kern="1200" cap="none" spc="0" normalizeH="0" baseline="0" noProof="0">
                <a:ln>
                  <a:noFill/>
                </a:ln>
                <a:solidFill>
                  <a:prstClr val="black"/>
                </a:solidFill>
                <a:effectLst/>
                <a:uLnTx/>
                <a:uFillTx/>
                <a:latin typeface="Roboto Light"/>
                <a:ea typeface="+mn-ea"/>
                <a:cs typeface="+mn-cs"/>
              </a:endParaRPr>
            </a:p>
          </p:txBody>
        </p:sp>
      </p:grpSp>
      <p:grpSp>
        <p:nvGrpSpPr>
          <p:cNvPr id="44" name="组合 43"/>
          <p:cNvGrpSpPr/>
          <p:nvPr/>
        </p:nvGrpSpPr>
        <p:grpSpPr>
          <a:xfrm>
            <a:off x="7033375" y="1356754"/>
            <a:ext cx="577111" cy="577112"/>
            <a:chOff x="3491880" y="1274820"/>
            <a:chExt cx="432833" cy="432834"/>
          </a:xfrm>
        </p:grpSpPr>
        <p:sp>
          <p:nvSpPr>
            <p:cNvPr id="75" name="椭圆 16"/>
            <p:cNvSpPr>
              <a:spLocks noChangeArrowheads="1"/>
            </p:cNvSpPr>
            <p:nvPr/>
          </p:nvSpPr>
          <p:spPr bwMode="auto">
            <a:xfrm>
              <a:off x="3491880" y="1274820"/>
              <a:ext cx="432833" cy="432834"/>
            </a:xfrm>
            <a:prstGeom prst="ellipse">
              <a:avLst/>
            </a:prstGeom>
            <a:solidFill>
              <a:schemeClr val="accent1"/>
            </a:solidFill>
            <a:ln>
              <a:noFill/>
            </a:ln>
            <a:extLst>
              <a:ext uri="{91240B29-F687-4F45-9708-019B960494DF}">
                <a14:hiddenLine xmlns=""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FF"/>
                </a:solidFill>
                <a:effectLst/>
                <a:uLnTx/>
                <a:uFillTx/>
                <a:latin typeface="Calibri" panose="020F0502020204030204" pitchFamily="34" charset="0"/>
                <a:ea typeface="宋体" panose="02010600030101010101" pitchFamily="2" charset="-122"/>
                <a:cs typeface="+mn-cs"/>
              </a:endParaRPr>
            </a:p>
          </p:txBody>
        </p:sp>
        <p:sp>
          <p:nvSpPr>
            <p:cNvPr id="76" name="Freeform 75"/>
            <p:cNvSpPr>
              <a:spLocks noChangeArrowheads="1"/>
            </p:cNvSpPr>
            <p:nvPr/>
          </p:nvSpPr>
          <p:spPr bwMode="auto">
            <a:xfrm>
              <a:off x="3583864" y="1385879"/>
              <a:ext cx="248863" cy="210716"/>
            </a:xfrm>
            <a:custGeom>
              <a:avLst/>
              <a:gdLst>
                <a:gd name="T0" fmla="*/ 74657633 w 602"/>
                <a:gd name="T1" fmla="*/ 66362244 h 510"/>
                <a:gd name="T2" fmla="*/ 74657633 w 602"/>
                <a:gd name="T3" fmla="*/ 66362244 h 510"/>
                <a:gd name="T4" fmla="*/ 3654665 w 602"/>
                <a:gd name="T5" fmla="*/ 66362244 h 510"/>
                <a:gd name="T6" fmla="*/ 0 w 602"/>
                <a:gd name="T7" fmla="*/ 62711741 h 510"/>
                <a:gd name="T8" fmla="*/ 0 w 602"/>
                <a:gd name="T9" fmla="*/ 3650503 h 510"/>
                <a:gd name="T10" fmla="*/ 3654665 w 602"/>
                <a:gd name="T11" fmla="*/ 0 h 510"/>
                <a:gd name="T12" fmla="*/ 7308970 w 602"/>
                <a:gd name="T13" fmla="*/ 3650503 h 510"/>
                <a:gd name="T14" fmla="*/ 7308970 w 602"/>
                <a:gd name="T15" fmla="*/ 50717076 h 510"/>
                <a:gd name="T16" fmla="*/ 7308970 w 602"/>
                <a:gd name="T17" fmla="*/ 50717076 h 510"/>
                <a:gd name="T18" fmla="*/ 7308970 w 602"/>
                <a:gd name="T19" fmla="*/ 58930528 h 510"/>
                <a:gd name="T20" fmla="*/ 74657633 w 602"/>
                <a:gd name="T21" fmla="*/ 58930528 h 510"/>
                <a:gd name="T22" fmla="*/ 78442719 w 602"/>
                <a:gd name="T23" fmla="*/ 62711741 h 510"/>
                <a:gd name="T24" fmla="*/ 74657633 w 602"/>
                <a:gd name="T25" fmla="*/ 66362244 h 510"/>
                <a:gd name="T26" fmla="*/ 66434636 w 602"/>
                <a:gd name="T27" fmla="*/ 55280025 h 510"/>
                <a:gd name="T28" fmla="*/ 66434636 w 602"/>
                <a:gd name="T29" fmla="*/ 55280025 h 510"/>
                <a:gd name="T30" fmla="*/ 58995246 w 602"/>
                <a:gd name="T31" fmla="*/ 55280025 h 510"/>
                <a:gd name="T32" fmla="*/ 55340580 w 602"/>
                <a:gd name="T33" fmla="*/ 51629522 h 510"/>
                <a:gd name="T34" fmla="*/ 55340580 w 602"/>
                <a:gd name="T35" fmla="*/ 25814941 h 510"/>
                <a:gd name="T36" fmla="*/ 58995246 w 602"/>
                <a:gd name="T37" fmla="*/ 22164077 h 510"/>
                <a:gd name="T38" fmla="*/ 66434636 w 602"/>
                <a:gd name="T39" fmla="*/ 22164077 h 510"/>
                <a:gd name="T40" fmla="*/ 70089301 w 602"/>
                <a:gd name="T41" fmla="*/ 25814941 h 510"/>
                <a:gd name="T42" fmla="*/ 70089301 w 602"/>
                <a:gd name="T43" fmla="*/ 51629522 h 510"/>
                <a:gd name="T44" fmla="*/ 66434636 w 602"/>
                <a:gd name="T45" fmla="*/ 55280025 h 510"/>
                <a:gd name="T46" fmla="*/ 45159830 w 602"/>
                <a:gd name="T47" fmla="*/ 55280025 h 510"/>
                <a:gd name="T48" fmla="*/ 45159830 w 602"/>
                <a:gd name="T49" fmla="*/ 55280025 h 510"/>
                <a:gd name="T50" fmla="*/ 37850860 w 602"/>
                <a:gd name="T51" fmla="*/ 55280025 h 510"/>
                <a:gd name="T52" fmla="*/ 34065774 w 602"/>
                <a:gd name="T53" fmla="*/ 51629522 h 510"/>
                <a:gd name="T54" fmla="*/ 34065774 w 602"/>
                <a:gd name="T55" fmla="*/ 11082219 h 510"/>
                <a:gd name="T56" fmla="*/ 37850860 w 602"/>
                <a:gd name="T57" fmla="*/ 7431355 h 510"/>
                <a:gd name="T58" fmla="*/ 45159830 w 602"/>
                <a:gd name="T59" fmla="*/ 7431355 h 510"/>
                <a:gd name="T60" fmla="*/ 48814495 w 602"/>
                <a:gd name="T61" fmla="*/ 11082219 h 510"/>
                <a:gd name="T62" fmla="*/ 48814495 w 602"/>
                <a:gd name="T63" fmla="*/ 51629522 h 510"/>
                <a:gd name="T64" fmla="*/ 45159830 w 602"/>
                <a:gd name="T65" fmla="*/ 55280025 h 510"/>
                <a:gd name="T66" fmla="*/ 24929472 w 602"/>
                <a:gd name="T67" fmla="*/ 55280025 h 510"/>
                <a:gd name="T68" fmla="*/ 24929472 w 602"/>
                <a:gd name="T69" fmla="*/ 55280025 h 510"/>
                <a:gd name="T70" fmla="*/ 17489720 w 602"/>
                <a:gd name="T71" fmla="*/ 55280025 h 510"/>
                <a:gd name="T72" fmla="*/ 13835055 w 602"/>
                <a:gd name="T73" fmla="*/ 51629522 h 510"/>
                <a:gd name="T74" fmla="*/ 13835055 w 602"/>
                <a:gd name="T75" fmla="*/ 44198166 h 510"/>
                <a:gd name="T76" fmla="*/ 17489720 w 602"/>
                <a:gd name="T77" fmla="*/ 40547302 h 510"/>
                <a:gd name="T78" fmla="*/ 24929472 w 602"/>
                <a:gd name="T79" fmla="*/ 40547302 h 510"/>
                <a:gd name="T80" fmla="*/ 28583776 w 602"/>
                <a:gd name="T81" fmla="*/ 44198166 h 510"/>
                <a:gd name="T82" fmla="*/ 28583776 w 602"/>
                <a:gd name="T83" fmla="*/ 51629522 h 510"/>
                <a:gd name="T84" fmla="*/ 24929472 w 602"/>
                <a:gd name="T85" fmla="*/ 55280025 h 5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510">
                  <a:moveTo>
                    <a:pt x="572" y="509"/>
                  </a:moveTo>
                  <a:lnTo>
                    <a:pt x="572" y="509"/>
                  </a:lnTo>
                  <a:cubicBezTo>
                    <a:pt x="28" y="509"/>
                    <a:pt x="28" y="509"/>
                    <a:pt x="28" y="509"/>
                  </a:cubicBezTo>
                  <a:cubicBezTo>
                    <a:pt x="14" y="509"/>
                    <a:pt x="0" y="502"/>
                    <a:pt x="0" y="481"/>
                  </a:cubicBezTo>
                  <a:cubicBezTo>
                    <a:pt x="0" y="28"/>
                    <a:pt x="0" y="28"/>
                    <a:pt x="0" y="28"/>
                  </a:cubicBezTo>
                  <a:cubicBezTo>
                    <a:pt x="0" y="14"/>
                    <a:pt x="14" y="0"/>
                    <a:pt x="28" y="0"/>
                  </a:cubicBezTo>
                  <a:cubicBezTo>
                    <a:pt x="42" y="0"/>
                    <a:pt x="56" y="14"/>
                    <a:pt x="56" y="28"/>
                  </a:cubicBezTo>
                  <a:cubicBezTo>
                    <a:pt x="56" y="389"/>
                    <a:pt x="56" y="389"/>
                    <a:pt x="56" y="389"/>
                  </a:cubicBezTo>
                  <a:cubicBezTo>
                    <a:pt x="56" y="452"/>
                    <a:pt x="56" y="452"/>
                    <a:pt x="56" y="452"/>
                  </a:cubicBezTo>
                  <a:cubicBezTo>
                    <a:pt x="572" y="452"/>
                    <a:pt x="572" y="452"/>
                    <a:pt x="572" y="452"/>
                  </a:cubicBezTo>
                  <a:cubicBezTo>
                    <a:pt x="594" y="452"/>
                    <a:pt x="601" y="467"/>
                    <a:pt x="601" y="481"/>
                  </a:cubicBezTo>
                  <a:cubicBezTo>
                    <a:pt x="601" y="502"/>
                    <a:pt x="594" y="509"/>
                    <a:pt x="572" y="509"/>
                  </a:cubicBezTo>
                  <a:close/>
                  <a:moveTo>
                    <a:pt x="509" y="424"/>
                  </a:moveTo>
                  <a:lnTo>
                    <a:pt x="509" y="424"/>
                  </a:lnTo>
                  <a:cubicBezTo>
                    <a:pt x="452" y="424"/>
                    <a:pt x="452" y="424"/>
                    <a:pt x="452" y="424"/>
                  </a:cubicBezTo>
                  <a:cubicBezTo>
                    <a:pt x="438" y="424"/>
                    <a:pt x="424" y="417"/>
                    <a:pt x="424" y="396"/>
                  </a:cubicBezTo>
                  <a:cubicBezTo>
                    <a:pt x="424" y="198"/>
                    <a:pt x="424" y="198"/>
                    <a:pt x="424" y="198"/>
                  </a:cubicBezTo>
                  <a:cubicBezTo>
                    <a:pt x="424" y="184"/>
                    <a:pt x="438" y="170"/>
                    <a:pt x="452" y="170"/>
                  </a:cubicBezTo>
                  <a:cubicBezTo>
                    <a:pt x="509" y="170"/>
                    <a:pt x="509" y="170"/>
                    <a:pt x="509" y="170"/>
                  </a:cubicBezTo>
                  <a:cubicBezTo>
                    <a:pt x="523" y="170"/>
                    <a:pt x="537" y="184"/>
                    <a:pt x="537" y="198"/>
                  </a:cubicBezTo>
                  <a:cubicBezTo>
                    <a:pt x="537" y="396"/>
                    <a:pt x="537" y="396"/>
                    <a:pt x="537" y="396"/>
                  </a:cubicBezTo>
                  <a:cubicBezTo>
                    <a:pt x="537" y="417"/>
                    <a:pt x="523" y="424"/>
                    <a:pt x="509" y="424"/>
                  </a:cubicBezTo>
                  <a:close/>
                  <a:moveTo>
                    <a:pt x="346" y="424"/>
                  </a:moveTo>
                  <a:lnTo>
                    <a:pt x="346" y="424"/>
                  </a:lnTo>
                  <a:cubicBezTo>
                    <a:pt x="290" y="424"/>
                    <a:pt x="290" y="424"/>
                    <a:pt x="290" y="424"/>
                  </a:cubicBezTo>
                  <a:cubicBezTo>
                    <a:pt x="276" y="424"/>
                    <a:pt x="261" y="417"/>
                    <a:pt x="261" y="396"/>
                  </a:cubicBezTo>
                  <a:cubicBezTo>
                    <a:pt x="261" y="85"/>
                    <a:pt x="261" y="85"/>
                    <a:pt x="261" y="85"/>
                  </a:cubicBezTo>
                  <a:cubicBezTo>
                    <a:pt x="261" y="71"/>
                    <a:pt x="276" y="57"/>
                    <a:pt x="290" y="57"/>
                  </a:cubicBezTo>
                  <a:cubicBezTo>
                    <a:pt x="346" y="57"/>
                    <a:pt x="346" y="57"/>
                    <a:pt x="346" y="57"/>
                  </a:cubicBezTo>
                  <a:cubicBezTo>
                    <a:pt x="367" y="57"/>
                    <a:pt x="374" y="71"/>
                    <a:pt x="374" y="85"/>
                  </a:cubicBezTo>
                  <a:cubicBezTo>
                    <a:pt x="374" y="396"/>
                    <a:pt x="374" y="396"/>
                    <a:pt x="374" y="396"/>
                  </a:cubicBezTo>
                  <a:cubicBezTo>
                    <a:pt x="374" y="417"/>
                    <a:pt x="367" y="424"/>
                    <a:pt x="346" y="424"/>
                  </a:cubicBezTo>
                  <a:close/>
                  <a:moveTo>
                    <a:pt x="191" y="424"/>
                  </a:moveTo>
                  <a:lnTo>
                    <a:pt x="191" y="424"/>
                  </a:lnTo>
                  <a:cubicBezTo>
                    <a:pt x="134" y="424"/>
                    <a:pt x="134" y="424"/>
                    <a:pt x="134" y="424"/>
                  </a:cubicBezTo>
                  <a:cubicBezTo>
                    <a:pt x="113" y="424"/>
                    <a:pt x="106" y="417"/>
                    <a:pt x="106" y="396"/>
                  </a:cubicBezTo>
                  <a:cubicBezTo>
                    <a:pt x="106" y="339"/>
                    <a:pt x="106" y="339"/>
                    <a:pt x="106" y="339"/>
                  </a:cubicBezTo>
                  <a:cubicBezTo>
                    <a:pt x="106" y="325"/>
                    <a:pt x="113" y="311"/>
                    <a:pt x="134" y="311"/>
                  </a:cubicBezTo>
                  <a:cubicBezTo>
                    <a:pt x="191" y="311"/>
                    <a:pt x="191" y="311"/>
                    <a:pt x="191" y="311"/>
                  </a:cubicBezTo>
                  <a:cubicBezTo>
                    <a:pt x="205" y="311"/>
                    <a:pt x="219" y="325"/>
                    <a:pt x="219" y="339"/>
                  </a:cubicBezTo>
                  <a:cubicBezTo>
                    <a:pt x="219" y="396"/>
                    <a:pt x="219" y="396"/>
                    <a:pt x="219" y="396"/>
                  </a:cubicBezTo>
                  <a:cubicBezTo>
                    <a:pt x="219" y="417"/>
                    <a:pt x="205" y="424"/>
                    <a:pt x="191" y="424"/>
                  </a:cubicBezTo>
                  <a:close/>
                </a:path>
              </a:pathLst>
            </a:custGeom>
            <a:solidFill>
              <a:schemeClr val="bg1"/>
            </a:solidFill>
            <a:ln>
              <a:noFill/>
            </a:ln>
          </p:spPr>
          <p:txBody>
            <a:bodyPr wrap="none" lIns="45720" tIns="22860" rIns="45720" bIns="2286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2400" b="0" i="0" u="none" strike="noStrike" kern="1200" cap="none" spc="0" normalizeH="0" baseline="0" noProof="0">
                <a:ln>
                  <a:noFill/>
                </a:ln>
                <a:solidFill>
                  <a:prstClr val="black"/>
                </a:solidFill>
                <a:effectLst/>
                <a:uLnTx/>
                <a:uFillTx/>
                <a:latin typeface="Roboto Light"/>
                <a:ea typeface="+mn-ea"/>
                <a:cs typeface="+mn-cs"/>
              </a:endParaRPr>
            </a:p>
          </p:txBody>
        </p:sp>
      </p:grpSp>
      <p:grpSp>
        <p:nvGrpSpPr>
          <p:cNvPr id="77" name="组合 76"/>
          <p:cNvGrpSpPr/>
          <p:nvPr/>
        </p:nvGrpSpPr>
        <p:grpSpPr>
          <a:xfrm>
            <a:off x="7897471" y="1356754"/>
            <a:ext cx="577111" cy="577112"/>
            <a:chOff x="4139952" y="1274820"/>
            <a:chExt cx="432833" cy="432834"/>
          </a:xfrm>
        </p:grpSpPr>
        <p:sp>
          <p:nvSpPr>
            <p:cNvPr id="78" name="椭圆 16"/>
            <p:cNvSpPr>
              <a:spLocks noChangeArrowheads="1"/>
            </p:cNvSpPr>
            <p:nvPr/>
          </p:nvSpPr>
          <p:spPr bwMode="auto">
            <a:xfrm>
              <a:off x="4139952" y="1274820"/>
              <a:ext cx="432833" cy="432834"/>
            </a:xfrm>
            <a:prstGeom prst="ellipse">
              <a:avLst/>
            </a:prstGeom>
            <a:solidFill>
              <a:srgbClr val="3992DB"/>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FF"/>
                </a:solidFill>
                <a:effectLst/>
                <a:uLnTx/>
                <a:uFillTx/>
                <a:latin typeface="Calibri" panose="020F0502020204030204" pitchFamily="34" charset="0"/>
                <a:ea typeface="宋体" panose="02010600030101010101" pitchFamily="2" charset="-122"/>
                <a:cs typeface="+mn-cs"/>
              </a:endParaRPr>
            </a:p>
          </p:txBody>
        </p:sp>
        <p:sp>
          <p:nvSpPr>
            <p:cNvPr id="79" name="Freeform 84"/>
            <p:cNvSpPr>
              <a:spLocks noChangeArrowheads="1"/>
            </p:cNvSpPr>
            <p:nvPr/>
          </p:nvSpPr>
          <p:spPr bwMode="auto">
            <a:xfrm>
              <a:off x="4241546" y="1366806"/>
              <a:ext cx="248863" cy="248863"/>
            </a:xfrm>
            <a:custGeom>
              <a:avLst/>
              <a:gdLst>
                <a:gd name="T0" fmla="*/ 43332858 w 602"/>
                <a:gd name="T1" fmla="*/ 34979440 h 602"/>
                <a:gd name="T2" fmla="*/ 43332858 w 602"/>
                <a:gd name="T3" fmla="*/ 34979440 h 602"/>
                <a:gd name="T4" fmla="*/ 43332858 w 602"/>
                <a:gd name="T5" fmla="*/ 0 h 602"/>
                <a:gd name="T6" fmla="*/ 78442719 w 602"/>
                <a:gd name="T7" fmla="*/ 34979440 h 602"/>
                <a:gd name="T8" fmla="*/ 43332858 w 602"/>
                <a:gd name="T9" fmla="*/ 34979440 h 602"/>
                <a:gd name="T10" fmla="*/ 36023527 w 602"/>
                <a:gd name="T11" fmla="*/ 78442719 h 602"/>
                <a:gd name="T12" fmla="*/ 36023527 w 602"/>
                <a:gd name="T13" fmla="*/ 78442719 h 602"/>
                <a:gd name="T14" fmla="*/ 0 w 602"/>
                <a:gd name="T15" fmla="*/ 42419192 h 602"/>
                <a:gd name="T16" fmla="*/ 36023527 w 602"/>
                <a:gd name="T17" fmla="*/ 7308970 h 602"/>
                <a:gd name="T18" fmla="*/ 36023527 w 602"/>
                <a:gd name="T19" fmla="*/ 42419192 h 602"/>
                <a:gd name="T20" fmla="*/ 71002968 w 602"/>
                <a:gd name="T21" fmla="*/ 42419192 h 602"/>
                <a:gd name="T22" fmla="*/ 36023527 w 602"/>
                <a:gd name="T23" fmla="*/ 78442719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2" h="602">
                  <a:moveTo>
                    <a:pt x="332" y="268"/>
                  </a:moveTo>
                  <a:lnTo>
                    <a:pt x="332" y="268"/>
                  </a:lnTo>
                  <a:cubicBezTo>
                    <a:pt x="332" y="0"/>
                    <a:pt x="332" y="0"/>
                    <a:pt x="332" y="0"/>
                  </a:cubicBezTo>
                  <a:cubicBezTo>
                    <a:pt x="481" y="0"/>
                    <a:pt x="601" y="120"/>
                    <a:pt x="601" y="268"/>
                  </a:cubicBezTo>
                  <a:lnTo>
                    <a:pt x="332" y="268"/>
                  </a:lnTo>
                  <a:close/>
                  <a:moveTo>
                    <a:pt x="276" y="601"/>
                  </a:moveTo>
                  <a:lnTo>
                    <a:pt x="276" y="601"/>
                  </a:lnTo>
                  <a:cubicBezTo>
                    <a:pt x="120" y="601"/>
                    <a:pt x="0" y="480"/>
                    <a:pt x="0" y="325"/>
                  </a:cubicBezTo>
                  <a:cubicBezTo>
                    <a:pt x="0" y="176"/>
                    <a:pt x="120" y="56"/>
                    <a:pt x="276" y="56"/>
                  </a:cubicBezTo>
                  <a:cubicBezTo>
                    <a:pt x="276" y="325"/>
                    <a:pt x="276" y="325"/>
                    <a:pt x="276" y="325"/>
                  </a:cubicBezTo>
                  <a:cubicBezTo>
                    <a:pt x="544" y="325"/>
                    <a:pt x="544" y="325"/>
                    <a:pt x="544" y="325"/>
                  </a:cubicBezTo>
                  <a:cubicBezTo>
                    <a:pt x="544" y="480"/>
                    <a:pt x="424" y="601"/>
                    <a:pt x="276" y="601"/>
                  </a:cubicBezTo>
                  <a:close/>
                </a:path>
              </a:pathLst>
            </a:custGeom>
            <a:solidFill>
              <a:schemeClr val="bg1"/>
            </a:solidFill>
            <a:ln>
              <a:noFill/>
            </a:ln>
          </p:spPr>
          <p:txBody>
            <a:bodyPr wrap="none" lIns="45720" tIns="22860" rIns="45720" bIns="2286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2400" b="0" i="0" u="none" strike="noStrike" kern="1200" cap="none" spc="0" normalizeH="0" baseline="0" noProof="0">
                <a:ln>
                  <a:noFill/>
                </a:ln>
                <a:solidFill>
                  <a:prstClr val="black"/>
                </a:solidFill>
                <a:effectLst/>
                <a:uLnTx/>
                <a:uFillTx/>
                <a:latin typeface="Roboto Light"/>
                <a:ea typeface="+mn-ea"/>
                <a:cs typeface="+mn-cs"/>
              </a:endParaRPr>
            </a:p>
          </p:txBody>
        </p:sp>
      </p:grpSp>
      <p:grpSp>
        <p:nvGrpSpPr>
          <p:cNvPr id="2" name="组合 1"/>
          <p:cNvGrpSpPr/>
          <p:nvPr/>
        </p:nvGrpSpPr>
        <p:grpSpPr>
          <a:xfrm>
            <a:off x="2850181" y="2530934"/>
            <a:ext cx="1192345" cy="667106"/>
            <a:chOff x="2215144" y="927951"/>
            <a:chExt cx="1244730" cy="917287"/>
          </a:xfrm>
        </p:grpSpPr>
        <p:sp>
          <p:nvSpPr>
            <p:cNvPr id="3" name="平行四边形 2"/>
            <p:cNvSpPr/>
            <p:nvPr/>
          </p:nvSpPr>
          <p:spPr>
            <a:xfrm>
              <a:off x="2215144" y="982844"/>
              <a:ext cx="1120898" cy="842780"/>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65" b="0" i="0" u="none" strike="noStrike" kern="1200" cap="none" spc="0" normalizeH="0" baseline="0" noProof="0">
                <a:ln>
                  <a:noFill/>
                </a:ln>
                <a:solidFill>
                  <a:prstClr val="white"/>
                </a:solidFill>
                <a:effectLst/>
                <a:uLnTx/>
                <a:uFillTx/>
                <a:latin typeface="Impact" panose="020B0806030902050204" pitchFamily="34" charset="0"/>
                <a:ea typeface="宋体" panose="02010600030101010101" pitchFamily="2" charset="-122"/>
                <a:cs typeface="+mn-cs"/>
              </a:endParaRPr>
            </a:p>
          </p:txBody>
        </p:sp>
        <p:sp>
          <p:nvSpPr>
            <p:cNvPr id="4" name="文本框 9"/>
            <p:cNvSpPr txBox="1"/>
            <p:nvPr/>
          </p:nvSpPr>
          <p:spPr>
            <a:xfrm>
              <a:off x="2393075" y="927951"/>
              <a:ext cx="1066799" cy="9172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735" b="0" i="0" u="none" strike="noStrike" kern="1200" cap="none" spc="0" normalizeH="0" baseline="0" noProof="0" dirty="0">
                  <a:ln>
                    <a:noFill/>
                  </a:ln>
                  <a:solidFill>
                    <a:prstClr val="white"/>
                  </a:solidFill>
                  <a:effectLst/>
                  <a:uLnTx/>
                  <a:uFillTx/>
                  <a:latin typeface="Impact" panose="020B0806030902050204" pitchFamily="34" charset="0"/>
                  <a:ea typeface="宋体" panose="02010600030101010101" pitchFamily="2" charset="-122"/>
                  <a:cs typeface="+mn-cs"/>
                </a:rPr>
                <a:t>01</a:t>
              </a:r>
              <a:endParaRPr kumimoji="0" lang="zh-CN" altLang="en-US" sz="3735" b="0" i="0" u="none" strike="noStrike" kern="1200" cap="none" spc="0" normalizeH="0" baseline="0" noProof="0" dirty="0">
                <a:ln>
                  <a:noFill/>
                </a:ln>
                <a:solidFill>
                  <a:prstClr val="white"/>
                </a:solidFill>
                <a:effectLst/>
                <a:uLnTx/>
                <a:uFillTx/>
                <a:latin typeface="Impact" panose="020B0806030902050204" pitchFamily="34" charset="0"/>
                <a:ea typeface="宋体" panose="02010600030101010101" pitchFamily="2" charset="-122"/>
                <a:cs typeface="+mn-cs"/>
              </a:endParaRPr>
            </a:p>
          </p:txBody>
        </p:sp>
      </p:grpSp>
      <p:grpSp>
        <p:nvGrpSpPr>
          <p:cNvPr id="5" name="组合 4"/>
          <p:cNvGrpSpPr/>
          <p:nvPr/>
        </p:nvGrpSpPr>
        <p:grpSpPr>
          <a:xfrm>
            <a:off x="3755849" y="2548683"/>
            <a:ext cx="5143001" cy="612920"/>
            <a:chOff x="4315150" y="953426"/>
            <a:chExt cx="3857250" cy="540057"/>
          </a:xfrm>
        </p:grpSpPr>
        <p:sp>
          <p:nvSpPr>
            <p:cNvPr id="7" name="平行四边形 6"/>
            <p:cNvSpPr/>
            <p:nvPr/>
          </p:nvSpPr>
          <p:spPr>
            <a:xfrm>
              <a:off x="4315150" y="953426"/>
              <a:ext cx="3857250" cy="540057"/>
            </a:xfrm>
            <a:prstGeom prst="parallelogram">
              <a:avLst>
                <a:gd name="adj" fmla="val 48207"/>
              </a:avLst>
            </a:prstGeom>
            <a:solidFill>
              <a:schemeClr val="accent1">
                <a:lumMod val="40000"/>
                <a:lumOff val="60000"/>
              </a:schemeClr>
            </a:solid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135" b="1" i="0" u="none" strike="noStrike" kern="1200" cap="none" spc="0" normalizeH="0" baseline="0" noProof="0">
                <a:ln>
                  <a:noFill/>
                </a:ln>
                <a:solidFill>
                  <a:prstClr val="black">
                    <a:lumMod val="75000"/>
                    <a:lumOff val="25000"/>
                  </a:prstClr>
                </a:solidFill>
                <a:effectLst/>
                <a:uLnTx/>
                <a:uFillTx/>
                <a:latin typeface="Calibri" panose="020F0502020204030204"/>
                <a:ea typeface="宋体" panose="02010600030101010101" pitchFamily="2" charset="-122"/>
                <a:cs typeface="+mn-cs"/>
              </a:endParaRPr>
            </a:p>
          </p:txBody>
        </p:sp>
        <p:sp>
          <p:nvSpPr>
            <p:cNvPr id="6" name="矩形 5"/>
            <p:cNvSpPr/>
            <p:nvPr/>
          </p:nvSpPr>
          <p:spPr>
            <a:xfrm>
              <a:off x="4841197" y="1036090"/>
              <a:ext cx="2827148" cy="406783"/>
            </a:xfrm>
            <a:prstGeom prst="rect">
              <a:avLst/>
            </a:prstGeom>
            <a:ln w="15875">
              <a:noFill/>
            </a:ln>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b="1" noProof="0" dirty="0">
                  <a:solidFill>
                    <a:prstClr val="black">
                      <a:lumMod val="75000"/>
                      <a:lumOff val="25000"/>
                    </a:prstClr>
                  </a:solidFill>
                  <a:latin typeface="微软雅黑" panose="020B0503020204020204" charset="-122"/>
                  <a:ea typeface="微软雅黑" panose="020B0503020204020204" charset="-122"/>
                </a:rPr>
                <a:t>公司介绍</a:t>
              </a:r>
              <a:endParaRPr kumimoji="0" lang="en-GB" altLang="zh-CN" sz="2400" b="1" i="0" u="none" strike="noStrike" kern="1200" cap="none" spc="0" normalizeH="0" baseline="0" noProof="0" dirty="0">
                <a:ln>
                  <a:noFill/>
                </a:ln>
                <a:solidFill>
                  <a:prstClr val="black">
                    <a:lumMod val="75000"/>
                    <a:lumOff val="25000"/>
                  </a:prstClr>
                </a:solidFill>
                <a:effectLst/>
                <a:uLnTx/>
                <a:uFillTx/>
                <a:latin typeface="微软雅黑" panose="020B0503020204020204" charset="-122"/>
                <a:ea typeface="微软雅黑" panose="020B0503020204020204" charset="-122"/>
                <a:cs typeface="+mn-cs"/>
              </a:endParaRPr>
            </a:p>
          </p:txBody>
        </p:sp>
      </p:grpSp>
      <p:grpSp>
        <p:nvGrpSpPr>
          <p:cNvPr id="8" name="组合 7"/>
          <p:cNvGrpSpPr/>
          <p:nvPr/>
        </p:nvGrpSpPr>
        <p:grpSpPr>
          <a:xfrm>
            <a:off x="2850181" y="5129990"/>
            <a:ext cx="1192345" cy="667106"/>
            <a:chOff x="2215144" y="927951"/>
            <a:chExt cx="1244730" cy="917287"/>
          </a:xfrm>
        </p:grpSpPr>
        <p:sp>
          <p:nvSpPr>
            <p:cNvPr id="9" name="平行四边形 8"/>
            <p:cNvSpPr/>
            <p:nvPr/>
          </p:nvSpPr>
          <p:spPr>
            <a:xfrm>
              <a:off x="2215144" y="982844"/>
              <a:ext cx="1120898" cy="842780"/>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65" b="0" i="0" u="none" strike="noStrike" kern="1200" cap="none" spc="0" normalizeH="0" baseline="0" noProof="0">
                <a:ln>
                  <a:noFill/>
                </a:ln>
                <a:solidFill>
                  <a:prstClr val="white"/>
                </a:solidFill>
                <a:effectLst/>
                <a:uLnTx/>
                <a:uFillTx/>
                <a:latin typeface="Impact" panose="020B0806030902050204" pitchFamily="34" charset="0"/>
                <a:ea typeface="宋体" panose="02010600030101010101" pitchFamily="2" charset="-122"/>
                <a:cs typeface="+mn-cs"/>
              </a:endParaRPr>
            </a:p>
          </p:txBody>
        </p:sp>
        <p:sp>
          <p:nvSpPr>
            <p:cNvPr id="10" name="文本框 9"/>
            <p:cNvSpPr txBox="1"/>
            <p:nvPr/>
          </p:nvSpPr>
          <p:spPr>
            <a:xfrm>
              <a:off x="2393075" y="927951"/>
              <a:ext cx="1066799" cy="9172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735" b="0" i="0" u="none" strike="noStrike" kern="1200" cap="none" spc="0" normalizeH="0" baseline="0" noProof="0" dirty="0">
                  <a:ln>
                    <a:noFill/>
                  </a:ln>
                  <a:solidFill>
                    <a:prstClr val="white"/>
                  </a:solidFill>
                  <a:effectLst/>
                  <a:uLnTx/>
                  <a:uFillTx/>
                  <a:latin typeface="Impact" panose="020B0806030902050204" pitchFamily="34" charset="0"/>
                  <a:ea typeface="宋体" panose="02010600030101010101" pitchFamily="2" charset="-122"/>
                  <a:cs typeface="+mn-cs"/>
                </a:rPr>
                <a:t>04</a:t>
              </a:r>
              <a:endParaRPr kumimoji="0" lang="zh-CN" altLang="en-US" sz="3735" b="0" i="0" u="none" strike="noStrike" kern="1200" cap="none" spc="0" normalizeH="0" baseline="0" noProof="0" dirty="0">
                <a:ln>
                  <a:noFill/>
                </a:ln>
                <a:solidFill>
                  <a:prstClr val="white"/>
                </a:solidFill>
                <a:effectLst/>
                <a:uLnTx/>
                <a:uFillTx/>
                <a:latin typeface="Impact" panose="020B0806030902050204" pitchFamily="34" charset="0"/>
                <a:ea typeface="宋体" panose="02010600030101010101" pitchFamily="2" charset="-122"/>
                <a:cs typeface="+mn-cs"/>
              </a:endParaRPr>
            </a:p>
          </p:txBody>
        </p:sp>
      </p:grpSp>
      <p:grpSp>
        <p:nvGrpSpPr>
          <p:cNvPr id="11" name="组合 10"/>
          <p:cNvGrpSpPr/>
          <p:nvPr/>
        </p:nvGrpSpPr>
        <p:grpSpPr>
          <a:xfrm>
            <a:off x="3755849" y="5147738"/>
            <a:ext cx="5143001" cy="612920"/>
            <a:chOff x="4315150" y="953426"/>
            <a:chExt cx="3857250" cy="540057"/>
          </a:xfrm>
          <a:solidFill>
            <a:schemeClr val="accent1">
              <a:lumMod val="40000"/>
              <a:lumOff val="60000"/>
            </a:schemeClr>
          </a:solidFill>
        </p:grpSpPr>
        <p:sp>
          <p:nvSpPr>
            <p:cNvPr id="13" name="平行四边形 12"/>
            <p:cNvSpPr/>
            <p:nvPr/>
          </p:nvSpPr>
          <p:spPr>
            <a:xfrm>
              <a:off x="4315150" y="953426"/>
              <a:ext cx="3857250" cy="540057"/>
            </a:xfrm>
            <a:prstGeom prst="parallelogram">
              <a:avLst>
                <a:gd name="adj" fmla="val 48207"/>
              </a:avLst>
            </a:prstGeom>
            <a:grp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135" b="1" i="0" u="none" strike="noStrike" kern="1200" cap="none" spc="0" normalizeH="0" baseline="0" noProof="0">
                <a:ln>
                  <a:noFill/>
                </a:ln>
                <a:solidFill>
                  <a:prstClr val="black">
                    <a:lumMod val="75000"/>
                    <a:lumOff val="25000"/>
                  </a:prstClr>
                </a:solidFill>
                <a:effectLst/>
                <a:uLnTx/>
                <a:uFillTx/>
                <a:latin typeface="Calibri" panose="020F0502020204030204"/>
                <a:ea typeface="宋体" panose="02010600030101010101" pitchFamily="2" charset="-122"/>
                <a:cs typeface="+mn-cs"/>
              </a:endParaRPr>
            </a:p>
          </p:txBody>
        </p:sp>
        <p:sp>
          <p:nvSpPr>
            <p:cNvPr id="12" name="矩形 11"/>
            <p:cNvSpPr/>
            <p:nvPr/>
          </p:nvSpPr>
          <p:spPr>
            <a:xfrm>
              <a:off x="4841197" y="1036090"/>
              <a:ext cx="2827148" cy="406783"/>
            </a:xfrm>
            <a:prstGeom prst="rect">
              <a:avLst/>
            </a:prstGeom>
            <a:grpFill/>
            <a:ln w="15875">
              <a:noFill/>
            </a:ln>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b="1" noProof="0" dirty="0">
                  <a:solidFill>
                    <a:prstClr val="black">
                      <a:lumMod val="75000"/>
                      <a:lumOff val="25000"/>
                    </a:prstClr>
                  </a:solidFill>
                  <a:latin typeface="微软雅黑" panose="020B0503020204020204" charset="-122"/>
                  <a:ea typeface="微软雅黑" panose="020B0503020204020204" charset="-122"/>
                </a:rPr>
                <a:t>公司业绩</a:t>
              </a:r>
              <a:endParaRPr kumimoji="0" lang="en-GB" altLang="zh-CN" sz="2400" b="1" i="0" u="none" strike="noStrike" kern="1200" cap="none" spc="0" normalizeH="0" baseline="0" noProof="0" dirty="0">
                <a:ln>
                  <a:noFill/>
                </a:ln>
                <a:solidFill>
                  <a:prstClr val="black">
                    <a:lumMod val="75000"/>
                    <a:lumOff val="25000"/>
                  </a:prstClr>
                </a:solidFill>
                <a:effectLst/>
                <a:uLnTx/>
                <a:uFillTx/>
                <a:latin typeface="微软雅黑" panose="020B0503020204020204" charset="-122"/>
                <a:ea typeface="微软雅黑" panose="020B0503020204020204" charset="-122"/>
                <a:cs typeface="+mn-cs"/>
              </a:endParaRPr>
            </a:p>
          </p:txBody>
        </p:sp>
      </p:grpSp>
      <p:grpSp>
        <p:nvGrpSpPr>
          <p:cNvPr id="14" name="组合 13"/>
          <p:cNvGrpSpPr/>
          <p:nvPr/>
        </p:nvGrpSpPr>
        <p:grpSpPr>
          <a:xfrm>
            <a:off x="2850181" y="3380565"/>
            <a:ext cx="1192345" cy="667106"/>
            <a:chOff x="2215144" y="927951"/>
            <a:chExt cx="1244730" cy="917287"/>
          </a:xfrm>
        </p:grpSpPr>
        <p:sp>
          <p:nvSpPr>
            <p:cNvPr id="16" name="平行四边形 15"/>
            <p:cNvSpPr/>
            <p:nvPr/>
          </p:nvSpPr>
          <p:spPr>
            <a:xfrm>
              <a:off x="2215144" y="982844"/>
              <a:ext cx="1120898" cy="842780"/>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65" b="0" i="0" u="none" strike="noStrike" kern="1200" cap="none" spc="0" normalizeH="0" baseline="0" noProof="0">
                <a:ln>
                  <a:noFill/>
                </a:ln>
                <a:solidFill>
                  <a:prstClr val="white"/>
                </a:solidFill>
                <a:effectLst/>
                <a:uLnTx/>
                <a:uFillTx/>
                <a:latin typeface="Impact" panose="020B0806030902050204" pitchFamily="34" charset="0"/>
                <a:ea typeface="宋体" panose="02010600030101010101" pitchFamily="2" charset="-122"/>
                <a:cs typeface="+mn-cs"/>
              </a:endParaRPr>
            </a:p>
          </p:txBody>
        </p:sp>
        <p:sp>
          <p:nvSpPr>
            <p:cNvPr id="18" name="文本框 9"/>
            <p:cNvSpPr txBox="1"/>
            <p:nvPr/>
          </p:nvSpPr>
          <p:spPr>
            <a:xfrm>
              <a:off x="2393075" y="927951"/>
              <a:ext cx="1066799" cy="9172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735" b="0" i="0" u="none" strike="noStrike" kern="1200" cap="none" spc="0" normalizeH="0" baseline="0" noProof="0" dirty="0">
                  <a:ln>
                    <a:noFill/>
                  </a:ln>
                  <a:solidFill>
                    <a:prstClr val="white"/>
                  </a:solidFill>
                  <a:effectLst/>
                  <a:uLnTx/>
                  <a:uFillTx/>
                  <a:latin typeface="Impact" panose="020B0806030902050204" pitchFamily="34" charset="0"/>
                  <a:ea typeface="宋体" panose="02010600030101010101" pitchFamily="2" charset="-122"/>
                  <a:cs typeface="+mn-cs"/>
                </a:rPr>
                <a:t>02</a:t>
              </a:r>
              <a:endParaRPr kumimoji="0" lang="zh-CN" altLang="en-US" sz="3735" b="0" i="0" u="none" strike="noStrike" kern="1200" cap="none" spc="0" normalizeH="0" baseline="0" noProof="0" dirty="0">
                <a:ln>
                  <a:noFill/>
                </a:ln>
                <a:solidFill>
                  <a:prstClr val="white"/>
                </a:solidFill>
                <a:effectLst/>
                <a:uLnTx/>
                <a:uFillTx/>
                <a:latin typeface="Impact" panose="020B0806030902050204" pitchFamily="34" charset="0"/>
                <a:ea typeface="宋体" panose="02010600030101010101" pitchFamily="2" charset="-122"/>
                <a:cs typeface="+mn-cs"/>
              </a:endParaRPr>
            </a:p>
          </p:txBody>
        </p:sp>
      </p:grpSp>
      <p:grpSp>
        <p:nvGrpSpPr>
          <p:cNvPr id="19" name="组合 18"/>
          <p:cNvGrpSpPr/>
          <p:nvPr/>
        </p:nvGrpSpPr>
        <p:grpSpPr>
          <a:xfrm>
            <a:off x="3755849" y="3398313"/>
            <a:ext cx="5143001" cy="612920"/>
            <a:chOff x="4315150" y="953426"/>
            <a:chExt cx="3857250" cy="540057"/>
          </a:xfrm>
          <a:solidFill>
            <a:schemeClr val="accent1">
              <a:lumMod val="40000"/>
              <a:lumOff val="60000"/>
            </a:schemeClr>
          </a:solidFill>
        </p:grpSpPr>
        <p:sp>
          <p:nvSpPr>
            <p:cNvPr id="21" name="平行四边形 20"/>
            <p:cNvSpPr/>
            <p:nvPr/>
          </p:nvSpPr>
          <p:spPr>
            <a:xfrm>
              <a:off x="4315150" y="953426"/>
              <a:ext cx="3857250" cy="540057"/>
            </a:xfrm>
            <a:prstGeom prst="parallelogram">
              <a:avLst>
                <a:gd name="adj" fmla="val 48207"/>
              </a:avLst>
            </a:prstGeom>
            <a:grp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135" b="1" i="0" u="none" strike="noStrike" kern="1200" cap="none" spc="0" normalizeH="0" baseline="0" noProof="0">
                <a:ln>
                  <a:noFill/>
                </a:ln>
                <a:solidFill>
                  <a:prstClr val="black">
                    <a:lumMod val="75000"/>
                    <a:lumOff val="25000"/>
                  </a:prstClr>
                </a:solidFill>
                <a:effectLst/>
                <a:uLnTx/>
                <a:uFillTx/>
                <a:latin typeface="Calibri" panose="020F0502020204030204"/>
                <a:ea typeface="宋体" panose="02010600030101010101" pitchFamily="2" charset="-122"/>
                <a:cs typeface="+mn-cs"/>
              </a:endParaRPr>
            </a:p>
          </p:txBody>
        </p:sp>
        <p:sp>
          <p:nvSpPr>
            <p:cNvPr id="20" name="矩形 19"/>
            <p:cNvSpPr/>
            <p:nvPr/>
          </p:nvSpPr>
          <p:spPr>
            <a:xfrm>
              <a:off x="4841197" y="1036090"/>
              <a:ext cx="2827148" cy="406783"/>
            </a:xfrm>
            <a:prstGeom prst="rect">
              <a:avLst/>
            </a:prstGeom>
            <a:grpFill/>
            <a:ln w="15875">
              <a:noFill/>
            </a:ln>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b="1" noProof="0" dirty="0">
                  <a:solidFill>
                    <a:prstClr val="black">
                      <a:lumMod val="75000"/>
                      <a:lumOff val="25000"/>
                    </a:prstClr>
                  </a:solidFill>
                  <a:latin typeface="微软雅黑" panose="020B0503020204020204" charset="-122"/>
                  <a:ea typeface="微软雅黑" panose="020B0503020204020204" charset="-122"/>
                </a:rPr>
                <a:t>主营业务</a:t>
              </a:r>
              <a:endParaRPr kumimoji="0" lang="en-GB" altLang="zh-CN" sz="2400" b="1" i="0" u="none" strike="noStrike" kern="1200" cap="none" spc="0" normalizeH="0" baseline="0" noProof="0" dirty="0">
                <a:ln>
                  <a:noFill/>
                </a:ln>
                <a:solidFill>
                  <a:prstClr val="black">
                    <a:lumMod val="75000"/>
                    <a:lumOff val="25000"/>
                  </a:prstClr>
                </a:solidFill>
                <a:effectLst/>
                <a:uLnTx/>
                <a:uFillTx/>
                <a:latin typeface="微软雅黑" panose="020B0503020204020204" charset="-122"/>
                <a:ea typeface="微软雅黑" panose="020B0503020204020204" charset="-122"/>
                <a:cs typeface="+mn-cs"/>
              </a:endParaRPr>
            </a:p>
          </p:txBody>
        </p:sp>
      </p:grpSp>
      <p:pic>
        <p:nvPicPr>
          <p:cNvPr id="23" name="图片 22" descr="logo.png"/>
          <p:cNvPicPr>
            <a:picLocks noChangeAspect="1"/>
          </p:cNvPicPr>
          <p:nvPr/>
        </p:nvPicPr>
        <p:blipFill>
          <a:blip r:embed="rId3" cstate="print"/>
          <a:stretch>
            <a:fillRect/>
          </a:stretch>
        </p:blipFill>
        <p:spPr>
          <a:xfrm>
            <a:off x="523241" y="472440"/>
            <a:ext cx="2222500" cy="555625"/>
          </a:xfrm>
          <a:prstGeom prst="rect">
            <a:avLst/>
          </a:prstGeom>
        </p:spPr>
      </p:pic>
    </p:spTree>
    <p:custDataLst>
      <p:tags r:id="rId1"/>
    </p:custData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矩形 37"/>
          <p:cNvSpPr/>
          <p:nvPr/>
        </p:nvSpPr>
        <p:spPr>
          <a:xfrm>
            <a:off x="8324676" y="3886899"/>
            <a:ext cx="2664903" cy="436228"/>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36"/>
          <p:cNvSpPr/>
          <p:nvPr/>
        </p:nvSpPr>
        <p:spPr>
          <a:xfrm>
            <a:off x="7910819" y="4454555"/>
            <a:ext cx="3724713" cy="177007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5615033" y="5757644"/>
            <a:ext cx="1887524" cy="436228"/>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3231161" y="5739468"/>
            <a:ext cx="1887524" cy="436228"/>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830510" y="5729680"/>
            <a:ext cx="1887524" cy="436228"/>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object 2"/>
          <p:cNvSpPr/>
          <p:nvPr/>
        </p:nvSpPr>
        <p:spPr>
          <a:xfrm>
            <a:off x="5613634" y="2055304"/>
            <a:ext cx="1887524" cy="3675777"/>
          </a:xfrm>
          <a:custGeom>
            <a:avLst/>
            <a:gdLst>
              <a:gd name="txL" fmla="*/ 0 w 8136890"/>
              <a:gd name="txT" fmla="*/ 0 h 4849495"/>
              <a:gd name="txR" fmla="*/ 8136890 w 8136890"/>
              <a:gd name="txB" fmla="*/ 4849495 h 4849495"/>
            </a:gdLst>
            <a:ahLst/>
            <a:cxnLst>
              <a:cxn ang="0">
                <a:pos x="0" y="0"/>
              </a:cxn>
            </a:cxnLst>
            <a:rect l="txL" t="txT" r="txR" b="txB"/>
            <a:pathLst>
              <a:path w="8136890" h="4849495">
                <a:moveTo>
                  <a:pt x="0" y="0"/>
                </a:moveTo>
                <a:lnTo>
                  <a:pt x="8136902" y="0"/>
                </a:lnTo>
                <a:lnTo>
                  <a:pt x="8136902" y="4849139"/>
                </a:lnTo>
                <a:lnTo>
                  <a:pt x="0" y="4849139"/>
                </a:lnTo>
                <a:lnTo>
                  <a:pt x="0" y="0"/>
                </a:lnTo>
                <a:close/>
              </a:path>
            </a:pathLst>
          </a:custGeom>
          <a:solidFill>
            <a:srgbClr val="FFFFFF"/>
          </a:solidFill>
          <a:ln w="12700">
            <a:solidFill>
              <a:schemeClr val="accent1">
                <a:lumMod val="75000"/>
              </a:schemeClr>
            </a:solidFill>
          </a:ln>
        </p:spPr>
        <p:txBody>
          <a:bodyPr wrap="square" lIns="0" tIns="0" rIns="0" bIns="0"/>
          <a:lstStyle/>
          <a:p>
            <a:endParaRPr>
              <a:ea typeface="宋体" panose="02010600030101010101" pitchFamily="2" charset="-122"/>
            </a:endParaRPr>
          </a:p>
        </p:txBody>
      </p:sp>
      <p:sp>
        <p:nvSpPr>
          <p:cNvPr id="19" name="object 2"/>
          <p:cNvSpPr/>
          <p:nvPr/>
        </p:nvSpPr>
        <p:spPr>
          <a:xfrm>
            <a:off x="3231161" y="2063692"/>
            <a:ext cx="1887524" cy="3650610"/>
          </a:xfrm>
          <a:custGeom>
            <a:avLst/>
            <a:gdLst>
              <a:gd name="txL" fmla="*/ 0 w 8136890"/>
              <a:gd name="txT" fmla="*/ 0 h 4849495"/>
              <a:gd name="txR" fmla="*/ 8136890 w 8136890"/>
              <a:gd name="txB" fmla="*/ 4849495 h 4849495"/>
            </a:gdLst>
            <a:ahLst/>
            <a:cxnLst>
              <a:cxn ang="0">
                <a:pos x="0" y="0"/>
              </a:cxn>
            </a:cxnLst>
            <a:rect l="txL" t="txT" r="txR" b="txB"/>
            <a:pathLst>
              <a:path w="8136890" h="4849495">
                <a:moveTo>
                  <a:pt x="0" y="0"/>
                </a:moveTo>
                <a:lnTo>
                  <a:pt x="8136902" y="0"/>
                </a:lnTo>
                <a:lnTo>
                  <a:pt x="8136902" y="4849139"/>
                </a:lnTo>
                <a:lnTo>
                  <a:pt x="0" y="4849139"/>
                </a:lnTo>
                <a:lnTo>
                  <a:pt x="0" y="0"/>
                </a:lnTo>
                <a:close/>
              </a:path>
            </a:pathLst>
          </a:custGeom>
          <a:solidFill>
            <a:srgbClr val="FFFFFF"/>
          </a:solidFill>
          <a:ln w="12700">
            <a:solidFill>
              <a:schemeClr val="accent1">
                <a:lumMod val="75000"/>
              </a:schemeClr>
            </a:solidFill>
          </a:ln>
        </p:spPr>
        <p:txBody>
          <a:bodyPr wrap="square" lIns="0" tIns="0" rIns="0" bIns="0"/>
          <a:lstStyle/>
          <a:p>
            <a:endParaRPr>
              <a:ea typeface="宋体" panose="02010600030101010101" pitchFamily="2" charset="-122"/>
            </a:endParaRPr>
          </a:p>
        </p:txBody>
      </p:sp>
      <p:sp>
        <p:nvSpPr>
          <p:cNvPr id="18" name="object 2"/>
          <p:cNvSpPr/>
          <p:nvPr/>
        </p:nvSpPr>
        <p:spPr>
          <a:xfrm>
            <a:off x="830510" y="2063692"/>
            <a:ext cx="1887524" cy="3657600"/>
          </a:xfrm>
          <a:custGeom>
            <a:avLst/>
            <a:gdLst>
              <a:gd name="txL" fmla="*/ 0 w 8136890"/>
              <a:gd name="txT" fmla="*/ 0 h 4849495"/>
              <a:gd name="txR" fmla="*/ 8136890 w 8136890"/>
              <a:gd name="txB" fmla="*/ 4849495 h 4849495"/>
            </a:gdLst>
            <a:ahLst/>
            <a:cxnLst>
              <a:cxn ang="0">
                <a:pos x="0" y="0"/>
              </a:cxn>
            </a:cxnLst>
            <a:rect l="txL" t="txT" r="txR" b="txB"/>
            <a:pathLst>
              <a:path w="8136890" h="4849495">
                <a:moveTo>
                  <a:pt x="0" y="0"/>
                </a:moveTo>
                <a:lnTo>
                  <a:pt x="8136902" y="0"/>
                </a:lnTo>
                <a:lnTo>
                  <a:pt x="8136902" y="4849139"/>
                </a:lnTo>
                <a:lnTo>
                  <a:pt x="0" y="4849139"/>
                </a:lnTo>
                <a:lnTo>
                  <a:pt x="0" y="0"/>
                </a:lnTo>
                <a:close/>
              </a:path>
            </a:pathLst>
          </a:custGeom>
          <a:solidFill>
            <a:srgbClr val="FFFFFF"/>
          </a:solidFill>
          <a:ln w="12700">
            <a:solidFill>
              <a:schemeClr val="accent1">
                <a:lumMod val="75000"/>
              </a:schemeClr>
            </a:solidFill>
          </a:ln>
        </p:spPr>
        <p:txBody>
          <a:bodyPr wrap="square" lIns="0" tIns="0" rIns="0" bIns="0"/>
          <a:lstStyle/>
          <a:p>
            <a:endParaRPr>
              <a:ea typeface="宋体" panose="02010600030101010101" pitchFamily="2" charset="-122"/>
            </a:endParaRPr>
          </a:p>
        </p:txBody>
      </p:sp>
      <p:pic>
        <p:nvPicPr>
          <p:cNvPr id="17" name="图片 16" descr="logo.png"/>
          <p:cNvPicPr>
            <a:picLocks noChangeAspect="1"/>
          </p:cNvPicPr>
          <p:nvPr/>
        </p:nvPicPr>
        <p:blipFill>
          <a:blip r:embed="rId3" cstate="print"/>
          <a:stretch>
            <a:fillRect/>
          </a:stretch>
        </p:blipFill>
        <p:spPr>
          <a:xfrm>
            <a:off x="523241" y="596265"/>
            <a:ext cx="2222500" cy="555625"/>
          </a:xfrm>
          <a:prstGeom prst="rect">
            <a:avLst/>
          </a:prstGeom>
        </p:spPr>
      </p:pic>
      <p:sp>
        <p:nvSpPr>
          <p:cNvPr id="10" name="object 12"/>
          <p:cNvSpPr/>
          <p:nvPr/>
        </p:nvSpPr>
        <p:spPr>
          <a:xfrm>
            <a:off x="5635771" y="5808635"/>
            <a:ext cx="2312988" cy="307777"/>
          </a:xfrm>
          <a:prstGeom prst="rect">
            <a:avLst/>
          </a:prstGeom>
          <a:noFill/>
          <a:ln w="9525">
            <a:noFill/>
          </a:ln>
        </p:spPr>
        <p:txBody>
          <a:bodyPr vert="horz" wrap="square" lIns="0" tIns="0" rIns="0" bIns="0">
            <a:spAutoFit/>
          </a:bodyPr>
          <a:lstStyle/>
          <a:p>
            <a:pPr marL="12700">
              <a:lnSpc>
                <a:spcPts val="2375"/>
              </a:lnSpc>
            </a:pPr>
            <a:r>
              <a:rPr lang="zh-CN" altLang="en-US" sz="1600" b="1" dirty="0">
                <a:solidFill>
                  <a:schemeClr val="bg1"/>
                </a:solidFill>
                <a:latin typeface="+mn-ea"/>
                <a:sym typeface="黑体" panose="02010609060101010101" pitchFamily="1" charset="-122"/>
              </a:rPr>
              <a:t>扬尘（噪声）监测站</a:t>
            </a:r>
          </a:p>
        </p:txBody>
      </p:sp>
      <p:sp>
        <p:nvSpPr>
          <p:cNvPr id="11" name="object 3"/>
          <p:cNvSpPr/>
          <p:nvPr/>
        </p:nvSpPr>
        <p:spPr>
          <a:xfrm>
            <a:off x="1105145" y="2286192"/>
            <a:ext cx="1487488" cy="1722437"/>
          </a:xfrm>
          <a:prstGeom prst="rect">
            <a:avLst/>
          </a:prstGeom>
          <a:blipFill rotWithShape="1">
            <a:blip r:embed="rId4" cstate="print"/>
            <a:stretch>
              <a:fillRect/>
            </a:stretch>
          </a:blipFill>
          <a:ln w="9525">
            <a:noFill/>
          </a:ln>
        </p:spPr>
        <p:txBody>
          <a:bodyPr wrap="square" lIns="0" tIns="0" rIns="0" bIns="0"/>
          <a:lstStyle/>
          <a:p>
            <a:endParaRPr>
              <a:ea typeface="宋体" panose="02010600030101010101" pitchFamily="2" charset="-122"/>
            </a:endParaRPr>
          </a:p>
        </p:txBody>
      </p:sp>
      <p:sp>
        <p:nvSpPr>
          <p:cNvPr id="12" name="object 4"/>
          <p:cNvSpPr/>
          <p:nvPr/>
        </p:nvSpPr>
        <p:spPr>
          <a:xfrm>
            <a:off x="1424233" y="3951480"/>
            <a:ext cx="530226" cy="1501366"/>
          </a:xfrm>
          <a:prstGeom prst="rect">
            <a:avLst/>
          </a:prstGeom>
          <a:blipFill rotWithShape="1">
            <a:blip r:embed="rId5" cstate="print"/>
            <a:stretch>
              <a:fillRect/>
            </a:stretch>
          </a:blipFill>
          <a:ln w="9525">
            <a:noFill/>
          </a:ln>
        </p:spPr>
        <p:txBody>
          <a:bodyPr wrap="square" lIns="0" tIns="0" rIns="0" bIns="0"/>
          <a:lstStyle/>
          <a:p>
            <a:endParaRPr>
              <a:ea typeface="宋体" panose="02010600030101010101" pitchFamily="2" charset="-122"/>
            </a:endParaRPr>
          </a:p>
        </p:txBody>
      </p:sp>
      <p:sp>
        <p:nvSpPr>
          <p:cNvPr id="13" name="object 5"/>
          <p:cNvSpPr/>
          <p:nvPr/>
        </p:nvSpPr>
        <p:spPr>
          <a:xfrm>
            <a:off x="3497085" y="2788728"/>
            <a:ext cx="1228725" cy="2559050"/>
          </a:xfrm>
          <a:prstGeom prst="rect">
            <a:avLst/>
          </a:prstGeom>
          <a:blipFill rotWithShape="1">
            <a:blip r:embed="rId6" cstate="print"/>
            <a:stretch>
              <a:fillRect/>
            </a:stretch>
          </a:blipFill>
          <a:ln w="9525">
            <a:noFill/>
          </a:ln>
        </p:spPr>
        <p:txBody>
          <a:bodyPr wrap="square" lIns="0" tIns="0" rIns="0" bIns="0"/>
          <a:lstStyle/>
          <a:p>
            <a:endParaRPr>
              <a:ea typeface="宋体" panose="02010600030101010101" pitchFamily="2" charset="-122"/>
            </a:endParaRPr>
          </a:p>
        </p:txBody>
      </p:sp>
      <p:sp>
        <p:nvSpPr>
          <p:cNvPr id="14" name="object 7"/>
          <p:cNvSpPr/>
          <p:nvPr/>
        </p:nvSpPr>
        <p:spPr>
          <a:xfrm>
            <a:off x="3399784" y="5808634"/>
            <a:ext cx="1804987" cy="307777"/>
          </a:xfrm>
          <a:prstGeom prst="rect">
            <a:avLst/>
          </a:prstGeom>
          <a:noFill/>
          <a:ln w="9525">
            <a:noFill/>
          </a:ln>
        </p:spPr>
        <p:txBody>
          <a:bodyPr vert="horz" wrap="square" lIns="0" tIns="0" rIns="0" bIns="0">
            <a:spAutoFit/>
          </a:bodyPr>
          <a:lstStyle/>
          <a:p>
            <a:pPr marL="12700">
              <a:lnSpc>
                <a:spcPts val="2375"/>
              </a:lnSpc>
            </a:pPr>
            <a:r>
              <a:rPr lang="zh-CN" altLang="en-US" sz="1600" b="1" dirty="0">
                <a:solidFill>
                  <a:schemeClr val="bg1"/>
                </a:solidFill>
                <a:latin typeface="+mn-ea"/>
                <a:sym typeface="黑体" panose="02010609060101010101" pitchFamily="1" charset="-122"/>
              </a:rPr>
              <a:t>微型</a:t>
            </a:r>
            <a:r>
              <a:rPr lang="zh-CN" altLang="en-US" b="1" dirty="0">
                <a:solidFill>
                  <a:schemeClr val="bg1"/>
                </a:solidFill>
                <a:latin typeface="+mn-ea"/>
                <a:sym typeface="黑体" panose="02010609060101010101" pitchFamily="1" charset="-122"/>
              </a:rPr>
              <a:t>空气</a:t>
            </a:r>
            <a:r>
              <a:rPr lang="zh-CN" altLang="en-US" sz="1600" b="1" dirty="0">
                <a:solidFill>
                  <a:schemeClr val="bg1"/>
                </a:solidFill>
                <a:latin typeface="+mn-ea"/>
                <a:sym typeface="黑体" panose="02010609060101010101" pitchFamily="1" charset="-122"/>
              </a:rPr>
              <a:t>监测站</a:t>
            </a:r>
          </a:p>
        </p:txBody>
      </p:sp>
      <p:sp>
        <p:nvSpPr>
          <p:cNvPr id="15" name="object 9"/>
          <p:cNvSpPr/>
          <p:nvPr/>
        </p:nvSpPr>
        <p:spPr>
          <a:xfrm>
            <a:off x="903505" y="5800246"/>
            <a:ext cx="1804987" cy="307777"/>
          </a:xfrm>
          <a:prstGeom prst="rect">
            <a:avLst/>
          </a:prstGeom>
          <a:noFill/>
          <a:ln w="9525">
            <a:noFill/>
          </a:ln>
        </p:spPr>
        <p:txBody>
          <a:bodyPr vert="horz" wrap="square" lIns="0" tIns="0" rIns="0" bIns="0">
            <a:spAutoFit/>
          </a:bodyPr>
          <a:lstStyle/>
          <a:p>
            <a:pPr marL="12700">
              <a:lnSpc>
                <a:spcPts val="2375"/>
              </a:lnSpc>
            </a:pPr>
            <a:r>
              <a:rPr lang="zh-CN" altLang="en-US" b="1" dirty="0">
                <a:solidFill>
                  <a:schemeClr val="bg1"/>
                </a:solidFill>
                <a:latin typeface="+mn-ea"/>
                <a:sym typeface="黑体" panose="02010609060101010101" pitchFamily="1" charset="-122"/>
              </a:rPr>
              <a:t>厂界空气监测站</a:t>
            </a:r>
          </a:p>
        </p:txBody>
      </p:sp>
      <p:sp>
        <p:nvSpPr>
          <p:cNvPr id="16" name="object 10"/>
          <p:cNvSpPr/>
          <p:nvPr/>
        </p:nvSpPr>
        <p:spPr>
          <a:xfrm>
            <a:off x="5942404" y="2788728"/>
            <a:ext cx="1228725" cy="2559050"/>
          </a:xfrm>
          <a:prstGeom prst="rect">
            <a:avLst/>
          </a:prstGeom>
          <a:blipFill rotWithShape="1">
            <a:blip r:embed="rId6" cstate="print"/>
            <a:stretch>
              <a:fillRect/>
            </a:stretch>
          </a:blipFill>
          <a:ln w="9525">
            <a:noFill/>
          </a:ln>
        </p:spPr>
        <p:txBody>
          <a:bodyPr wrap="square" lIns="0" tIns="0" rIns="0" bIns="0"/>
          <a:lstStyle/>
          <a:p>
            <a:endParaRPr>
              <a:ea typeface="宋体" panose="02010600030101010101" pitchFamily="2" charset="-122"/>
            </a:endParaRPr>
          </a:p>
        </p:txBody>
      </p:sp>
      <p:sp>
        <p:nvSpPr>
          <p:cNvPr id="26" name="object 11"/>
          <p:cNvSpPr/>
          <p:nvPr/>
        </p:nvSpPr>
        <p:spPr>
          <a:xfrm>
            <a:off x="8321123" y="1951548"/>
            <a:ext cx="2678114" cy="1928813"/>
          </a:xfrm>
          <a:prstGeom prst="rect">
            <a:avLst/>
          </a:prstGeom>
          <a:blipFill rotWithShape="1">
            <a:blip r:embed="rId7" cstate="print"/>
            <a:stretch>
              <a:fillRect/>
            </a:stretch>
          </a:blipFill>
          <a:ln w="9525">
            <a:noFill/>
          </a:ln>
        </p:spPr>
        <p:txBody>
          <a:bodyPr wrap="square" lIns="0" tIns="0" rIns="0" bIns="0"/>
          <a:lstStyle/>
          <a:p>
            <a:endParaRPr>
              <a:ea typeface="宋体" panose="02010600030101010101" pitchFamily="2" charset="-122"/>
            </a:endParaRPr>
          </a:p>
        </p:txBody>
      </p:sp>
      <p:grpSp>
        <p:nvGrpSpPr>
          <p:cNvPr id="27" name="组合 24"/>
          <p:cNvGrpSpPr/>
          <p:nvPr/>
        </p:nvGrpSpPr>
        <p:grpSpPr>
          <a:xfrm>
            <a:off x="8070283" y="4710273"/>
            <a:ext cx="1303337" cy="1424547"/>
            <a:chOff x="0" y="0"/>
            <a:chExt cx="2052" cy="2062"/>
          </a:xfrm>
        </p:grpSpPr>
        <p:sp>
          <p:nvSpPr>
            <p:cNvPr id="28" name="object 14"/>
            <p:cNvSpPr/>
            <p:nvPr/>
          </p:nvSpPr>
          <p:spPr>
            <a:xfrm>
              <a:off x="0" y="0"/>
              <a:ext cx="2052" cy="1548"/>
            </a:xfrm>
            <a:prstGeom prst="rect">
              <a:avLst/>
            </a:prstGeom>
            <a:blipFill rotWithShape="1">
              <a:blip r:embed="rId8" cstate="print"/>
              <a:stretch>
                <a:fillRect/>
              </a:stretch>
            </a:blipFill>
            <a:ln w="9525">
              <a:noFill/>
            </a:ln>
          </p:spPr>
          <p:txBody>
            <a:bodyPr wrap="square" lIns="0" tIns="0" rIns="0" bIns="0"/>
            <a:lstStyle/>
            <a:p>
              <a:endParaRPr>
                <a:ea typeface="宋体" panose="02010600030101010101" pitchFamily="2" charset="-122"/>
              </a:endParaRPr>
            </a:p>
          </p:txBody>
        </p:sp>
        <p:sp>
          <p:nvSpPr>
            <p:cNvPr id="29" name="文本框 21"/>
            <p:cNvSpPr/>
            <p:nvPr/>
          </p:nvSpPr>
          <p:spPr>
            <a:xfrm>
              <a:off x="174" y="1527"/>
              <a:ext cx="1746" cy="535"/>
            </a:xfrm>
            <a:prstGeom prst="rect">
              <a:avLst/>
            </a:prstGeom>
            <a:noFill/>
            <a:ln w="9525">
              <a:noFill/>
            </a:ln>
          </p:spPr>
          <p:txBody>
            <a:bodyPr wrap="square">
              <a:spAutoFit/>
            </a:bodyPr>
            <a:lstStyle/>
            <a:p>
              <a:pPr algn="ctr"/>
              <a:r>
                <a:rPr lang="zh-CN" altLang="en-US" dirty="0">
                  <a:solidFill>
                    <a:srgbClr val="000000"/>
                  </a:solidFill>
                  <a:latin typeface="Verdana" panose="020B0604030504040204" charset="0"/>
                  <a:ea typeface="微软雅黑" panose="020B0503020204020204" charset="-122"/>
                  <a:sym typeface="微软雅黑" panose="020B0503020204020204" charset="-122"/>
                </a:rPr>
                <a:t>固定站</a:t>
              </a:r>
            </a:p>
          </p:txBody>
        </p:sp>
      </p:grpSp>
      <p:grpSp>
        <p:nvGrpSpPr>
          <p:cNvPr id="30" name="组合 25"/>
          <p:cNvGrpSpPr/>
          <p:nvPr/>
        </p:nvGrpSpPr>
        <p:grpSpPr>
          <a:xfrm>
            <a:off x="9349181" y="4697573"/>
            <a:ext cx="1109662" cy="1411923"/>
            <a:chOff x="0" y="0"/>
            <a:chExt cx="1746" cy="2223"/>
          </a:xfrm>
        </p:grpSpPr>
        <p:pic>
          <p:nvPicPr>
            <p:cNvPr id="31" name="图片 2" descr="IMG_256"/>
            <p:cNvPicPr>
              <a:picLocks noChangeAspect="1"/>
            </p:cNvPicPr>
            <p:nvPr/>
          </p:nvPicPr>
          <p:blipFill>
            <a:blip r:embed="rId9" cstate="print"/>
            <a:srcRect l="27373" r="20438"/>
            <a:stretch>
              <a:fillRect/>
            </a:stretch>
          </p:blipFill>
          <p:spPr>
            <a:xfrm>
              <a:off x="231" y="0"/>
              <a:ext cx="1283" cy="1705"/>
            </a:xfrm>
            <a:prstGeom prst="rect">
              <a:avLst/>
            </a:prstGeom>
            <a:noFill/>
            <a:ln w="9525">
              <a:noFill/>
            </a:ln>
          </p:spPr>
        </p:pic>
        <p:sp>
          <p:nvSpPr>
            <p:cNvPr id="32" name="文本框 22"/>
            <p:cNvSpPr/>
            <p:nvPr/>
          </p:nvSpPr>
          <p:spPr>
            <a:xfrm>
              <a:off x="0" y="1642"/>
              <a:ext cx="1746" cy="581"/>
            </a:xfrm>
            <a:prstGeom prst="rect">
              <a:avLst/>
            </a:prstGeom>
            <a:noFill/>
            <a:ln w="9525">
              <a:noFill/>
            </a:ln>
          </p:spPr>
          <p:txBody>
            <a:bodyPr wrap="square">
              <a:spAutoFit/>
            </a:bodyPr>
            <a:lstStyle/>
            <a:p>
              <a:pPr algn="ctr"/>
              <a:r>
                <a:rPr lang="zh-CN" altLang="en-US" dirty="0">
                  <a:solidFill>
                    <a:srgbClr val="000000"/>
                  </a:solidFill>
                  <a:latin typeface="Verdana" panose="020B0604030504040204" charset="0"/>
                  <a:ea typeface="微软雅黑" panose="020B0503020204020204" charset="-122"/>
                  <a:sym typeface="微软雅黑" panose="020B0503020204020204" charset="-122"/>
                </a:rPr>
                <a:t>岸基站</a:t>
              </a:r>
            </a:p>
          </p:txBody>
        </p:sp>
      </p:grpSp>
      <p:grpSp>
        <p:nvGrpSpPr>
          <p:cNvPr id="33" name="组合 26"/>
          <p:cNvGrpSpPr/>
          <p:nvPr/>
        </p:nvGrpSpPr>
        <p:grpSpPr>
          <a:xfrm>
            <a:off x="10347353" y="4724561"/>
            <a:ext cx="1108075" cy="1356995"/>
            <a:chOff x="0" y="0"/>
            <a:chExt cx="1746" cy="2137"/>
          </a:xfrm>
        </p:grpSpPr>
        <p:pic>
          <p:nvPicPr>
            <p:cNvPr id="34" name="图片 6"/>
            <p:cNvPicPr>
              <a:picLocks noChangeAspect="1"/>
            </p:cNvPicPr>
            <p:nvPr/>
          </p:nvPicPr>
          <p:blipFill>
            <a:blip r:embed="rId10" cstate="print"/>
            <a:stretch>
              <a:fillRect/>
            </a:stretch>
          </p:blipFill>
          <p:spPr>
            <a:xfrm>
              <a:off x="153" y="0"/>
              <a:ext cx="1440" cy="1620"/>
            </a:xfrm>
            <a:prstGeom prst="rect">
              <a:avLst/>
            </a:prstGeom>
            <a:noFill/>
            <a:ln w="9525">
              <a:noFill/>
            </a:ln>
          </p:spPr>
        </p:pic>
        <p:sp>
          <p:nvSpPr>
            <p:cNvPr id="35" name="文本框 23"/>
            <p:cNvSpPr/>
            <p:nvPr/>
          </p:nvSpPr>
          <p:spPr>
            <a:xfrm>
              <a:off x="0" y="1555"/>
              <a:ext cx="1746" cy="582"/>
            </a:xfrm>
            <a:prstGeom prst="rect">
              <a:avLst/>
            </a:prstGeom>
            <a:noFill/>
            <a:ln w="9525">
              <a:noFill/>
            </a:ln>
          </p:spPr>
          <p:txBody>
            <a:bodyPr wrap="square">
              <a:spAutoFit/>
            </a:bodyPr>
            <a:lstStyle/>
            <a:p>
              <a:pPr algn="ctr"/>
              <a:r>
                <a:rPr lang="zh-CN" altLang="en-US" dirty="0">
                  <a:solidFill>
                    <a:srgbClr val="000000"/>
                  </a:solidFill>
                  <a:latin typeface="Verdana" panose="020B0604030504040204" charset="0"/>
                  <a:ea typeface="微软雅黑" panose="020B0503020204020204" charset="-122"/>
                  <a:sym typeface="微软雅黑" panose="020B0503020204020204" charset="-122"/>
                </a:rPr>
                <a:t>微型站</a:t>
              </a:r>
            </a:p>
          </p:txBody>
        </p:sp>
      </p:grpSp>
      <p:sp>
        <p:nvSpPr>
          <p:cNvPr id="36" name="object 13"/>
          <p:cNvSpPr/>
          <p:nvPr/>
        </p:nvSpPr>
        <p:spPr>
          <a:xfrm>
            <a:off x="9010243" y="3959110"/>
            <a:ext cx="1803401" cy="307777"/>
          </a:xfrm>
          <a:prstGeom prst="rect">
            <a:avLst/>
          </a:prstGeom>
          <a:noFill/>
          <a:ln w="9525">
            <a:noFill/>
          </a:ln>
        </p:spPr>
        <p:txBody>
          <a:bodyPr vert="horz" wrap="square" lIns="0" tIns="0" rIns="0" bIns="0">
            <a:spAutoFit/>
          </a:bodyPr>
          <a:lstStyle/>
          <a:p>
            <a:pPr marL="12700">
              <a:lnSpc>
                <a:spcPts val="2375"/>
              </a:lnSpc>
            </a:pPr>
            <a:r>
              <a:rPr lang="zh-CN" altLang="en-US" sz="1600" b="1" dirty="0">
                <a:solidFill>
                  <a:schemeClr val="bg1"/>
                </a:solidFill>
                <a:latin typeface="+mn-ea"/>
                <a:sym typeface="黑体" panose="02010609060101010101" pitchFamily="1" charset="-122"/>
              </a:rPr>
              <a:t>水质浮标监测仪</a:t>
            </a:r>
          </a:p>
        </p:txBody>
      </p:sp>
      <p:pic>
        <p:nvPicPr>
          <p:cNvPr id="39" name="Picture 9" descr="E:\xww\市场\PPT 用图片\认证_副本.png"/>
          <p:cNvPicPr>
            <a:picLocks noChangeAspect="1" noChangeArrowheads="1"/>
          </p:cNvPicPr>
          <p:nvPr/>
        </p:nvPicPr>
        <p:blipFill>
          <a:blip r:embed="rId11" cstate="print"/>
          <a:srcRect/>
          <a:stretch>
            <a:fillRect/>
          </a:stretch>
        </p:blipFill>
        <p:spPr bwMode="auto">
          <a:xfrm>
            <a:off x="1972549" y="4971176"/>
            <a:ext cx="755271" cy="755271"/>
          </a:xfrm>
          <a:prstGeom prst="rect">
            <a:avLst/>
          </a:prstGeom>
          <a:noFill/>
        </p:spPr>
      </p:pic>
      <p:pic>
        <p:nvPicPr>
          <p:cNvPr id="40" name="Picture 9" descr="E:\xww\市场\PPT 用图片\认证_副本.png"/>
          <p:cNvPicPr>
            <a:picLocks noChangeAspect="1" noChangeArrowheads="1"/>
          </p:cNvPicPr>
          <p:nvPr/>
        </p:nvPicPr>
        <p:blipFill>
          <a:blip r:embed="rId11" cstate="print"/>
          <a:srcRect/>
          <a:stretch>
            <a:fillRect/>
          </a:stretch>
        </p:blipFill>
        <p:spPr bwMode="auto">
          <a:xfrm>
            <a:off x="4364811" y="4980963"/>
            <a:ext cx="755271" cy="755271"/>
          </a:xfrm>
          <a:prstGeom prst="rect">
            <a:avLst/>
          </a:prstGeom>
          <a:noFill/>
        </p:spPr>
      </p:pic>
      <p:pic>
        <p:nvPicPr>
          <p:cNvPr id="41" name="Picture 9" descr="E:\xww\市场\PPT 用图片\认证_副本.png"/>
          <p:cNvPicPr>
            <a:picLocks noChangeAspect="1" noChangeArrowheads="1"/>
          </p:cNvPicPr>
          <p:nvPr/>
        </p:nvPicPr>
        <p:blipFill>
          <a:blip r:embed="rId11" cstate="print"/>
          <a:srcRect/>
          <a:stretch>
            <a:fillRect/>
          </a:stretch>
        </p:blipFill>
        <p:spPr bwMode="auto">
          <a:xfrm>
            <a:off x="6782238" y="4999139"/>
            <a:ext cx="755271" cy="755271"/>
          </a:xfrm>
          <a:prstGeom prst="rect">
            <a:avLst/>
          </a:prstGeom>
          <a:noFill/>
        </p:spPr>
      </p:pic>
      <p:sp>
        <p:nvSpPr>
          <p:cNvPr id="42" name="TextBox 41"/>
          <p:cNvSpPr txBox="1"/>
          <p:nvPr/>
        </p:nvSpPr>
        <p:spPr>
          <a:xfrm>
            <a:off x="830510" y="1560352"/>
            <a:ext cx="1569660" cy="369332"/>
          </a:xfrm>
          <a:prstGeom prst="rect">
            <a:avLst/>
          </a:prstGeom>
          <a:noFill/>
        </p:spPr>
        <p:txBody>
          <a:bodyPr wrap="none" rtlCol="0">
            <a:spAutoFit/>
          </a:bodyPr>
          <a:lstStyle/>
          <a:p>
            <a:r>
              <a:rPr lang="zh-CN" altLang="en-US" b="1" dirty="0" smtClean="0"/>
              <a:t>环保认证产品</a:t>
            </a:r>
            <a:endParaRPr lang="zh-CN" altLang="en-US" b="1" dirty="0"/>
          </a:p>
        </p:txBody>
      </p:sp>
    </p:spTree>
    <p:custDataLst>
      <p:tags r:id="rId1"/>
    </p:custData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矩形 58"/>
          <p:cNvSpPr/>
          <p:nvPr/>
        </p:nvSpPr>
        <p:spPr>
          <a:xfrm>
            <a:off x="8951052" y="1999376"/>
            <a:ext cx="2919369" cy="4118994"/>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矩形 57"/>
          <p:cNvSpPr/>
          <p:nvPr/>
        </p:nvSpPr>
        <p:spPr>
          <a:xfrm>
            <a:off x="4068660" y="2006367"/>
            <a:ext cx="4815281" cy="4118994"/>
          </a:xfrm>
          <a:prstGeom prst="rect">
            <a:avLst/>
          </a:prstGeom>
          <a:solidFill>
            <a:srgbClr val="7030A0">
              <a:alpha val="6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矩形 56"/>
          <p:cNvSpPr/>
          <p:nvPr/>
        </p:nvSpPr>
        <p:spPr>
          <a:xfrm>
            <a:off x="377505" y="2013358"/>
            <a:ext cx="3624044" cy="4118994"/>
          </a:xfrm>
          <a:prstGeom prst="rect">
            <a:avLst/>
          </a:prstGeom>
          <a:solidFill>
            <a:srgbClr val="7030A0">
              <a:alpha val="47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矩形 49"/>
          <p:cNvSpPr/>
          <p:nvPr/>
        </p:nvSpPr>
        <p:spPr>
          <a:xfrm>
            <a:off x="2248248" y="4118995"/>
            <a:ext cx="1686187" cy="1937857"/>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矩形 50"/>
          <p:cNvSpPr/>
          <p:nvPr/>
        </p:nvSpPr>
        <p:spPr>
          <a:xfrm>
            <a:off x="471181" y="4120392"/>
            <a:ext cx="1686187" cy="1937857"/>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矩形 51"/>
          <p:cNvSpPr/>
          <p:nvPr/>
        </p:nvSpPr>
        <p:spPr>
          <a:xfrm>
            <a:off x="2251045" y="2116822"/>
            <a:ext cx="1686187" cy="1937857"/>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矩形 52"/>
          <p:cNvSpPr/>
          <p:nvPr/>
        </p:nvSpPr>
        <p:spPr>
          <a:xfrm>
            <a:off x="465588" y="2126609"/>
            <a:ext cx="1686187" cy="1937857"/>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图片 16" descr="logo.png"/>
          <p:cNvPicPr>
            <a:picLocks noChangeAspect="1"/>
          </p:cNvPicPr>
          <p:nvPr/>
        </p:nvPicPr>
        <p:blipFill>
          <a:blip r:embed="rId3" cstate="print"/>
          <a:stretch>
            <a:fillRect/>
          </a:stretch>
        </p:blipFill>
        <p:spPr>
          <a:xfrm>
            <a:off x="523241" y="596265"/>
            <a:ext cx="2222500" cy="555625"/>
          </a:xfrm>
          <a:prstGeom prst="rect">
            <a:avLst/>
          </a:prstGeom>
        </p:spPr>
      </p:pic>
      <p:sp>
        <p:nvSpPr>
          <p:cNvPr id="40" name="矩形 39"/>
          <p:cNvSpPr/>
          <p:nvPr/>
        </p:nvSpPr>
        <p:spPr>
          <a:xfrm>
            <a:off x="0" y="6464300"/>
            <a:ext cx="12201525" cy="266700"/>
          </a:xfrm>
          <a:prstGeom prst="rect">
            <a:avLst/>
          </a:prstGeom>
          <a:solidFill>
            <a:schemeClr val="bg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6" name="图片 45" descr="TY-MP16S配用电监测主模块-正视图"/>
          <p:cNvPicPr/>
          <p:nvPr/>
        </p:nvPicPr>
        <p:blipFill>
          <a:blip r:embed="rId4" cstate="print"/>
          <a:srcRect l="27676" t="35474" r="21529" b="13823"/>
          <a:stretch>
            <a:fillRect/>
          </a:stretch>
        </p:blipFill>
        <p:spPr>
          <a:xfrm>
            <a:off x="780175" y="2223083"/>
            <a:ext cx="1040235" cy="1728133"/>
          </a:xfrm>
          <a:prstGeom prst="rect">
            <a:avLst/>
          </a:prstGeom>
        </p:spPr>
      </p:pic>
      <p:pic>
        <p:nvPicPr>
          <p:cNvPr id="47" name="图片 46" descr="7eeea9f8c6310478c9af91b8ab057ca"/>
          <p:cNvPicPr/>
          <p:nvPr/>
        </p:nvPicPr>
        <p:blipFill>
          <a:blip r:embed="rId5" cstate="print"/>
          <a:stretch>
            <a:fillRect/>
          </a:stretch>
        </p:blipFill>
        <p:spPr>
          <a:xfrm>
            <a:off x="2466361" y="2231471"/>
            <a:ext cx="1191237" cy="1702965"/>
          </a:xfrm>
          <a:prstGeom prst="rect">
            <a:avLst/>
          </a:prstGeom>
        </p:spPr>
      </p:pic>
      <p:pic>
        <p:nvPicPr>
          <p:cNvPr id="48" name="图片 47" descr="TY-MP16S配用电监测主模块-仰视图"/>
          <p:cNvPicPr/>
          <p:nvPr/>
        </p:nvPicPr>
        <p:blipFill>
          <a:blip r:embed="rId6" cstate="print"/>
          <a:srcRect l="34929" t="19640" r="29033" b="43892"/>
          <a:stretch>
            <a:fillRect/>
          </a:stretch>
        </p:blipFill>
        <p:spPr>
          <a:xfrm rot="10800000">
            <a:off x="2466362" y="4244830"/>
            <a:ext cx="1174458" cy="1686186"/>
          </a:xfrm>
          <a:prstGeom prst="rect">
            <a:avLst/>
          </a:prstGeom>
        </p:spPr>
      </p:pic>
      <p:pic>
        <p:nvPicPr>
          <p:cNvPr id="49" name="图片 48" descr="TY-MP16S配用电监测主模块-后视图"/>
          <p:cNvPicPr/>
          <p:nvPr/>
        </p:nvPicPr>
        <p:blipFill>
          <a:blip r:embed="rId7" cstate="print"/>
          <a:srcRect l="20499" t="6378" r="20907" b="9320"/>
          <a:stretch>
            <a:fillRect/>
          </a:stretch>
        </p:blipFill>
        <p:spPr>
          <a:xfrm>
            <a:off x="838899" y="4269998"/>
            <a:ext cx="1040234" cy="1686186"/>
          </a:xfrm>
          <a:prstGeom prst="rect">
            <a:avLst/>
          </a:prstGeom>
        </p:spPr>
      </p:pic>
      <p:pic>
        <p:nvPicPr>
          <p:cNvPr id="2050" name="图片 326"/>
          <p:cNvPicPr>
            <a:picLocks noChangeArrowheads="1"/>
          </p:cNvPicPr>
          <p:nvPr/>
        </p:nvPicPr>
        <p:blipFill>
          <a:blip r:embed="rId8" cstate="print"/>
          <a:srcRect/>
          <a:stretch>
            <a:fillRect/>
          </a:stretch>
        </p:blipFill>
        <p:spPr bwMode="auto">
          <a:xfrm>
            <a:off x="4127383" y="2097248"/>
            <a:ext cx="4672668" cy="3926047"/>
          </a:xfrm>
          <a:prstGeom prst="rect">
            <a:avLst/>
          </a:prstGeom>
          <a:noFill/>
          <a:ln w="9525">
            <a:noFill/>
            <a:miter lim="800000"/>
            <a:headEnd/>
            <a:tailEnd/>
          </a:ln>
        </p:spPr>
      </p:pic>
      <p:sp>
        <p:nvSpPr>
          <p:cNvPr id="55" name="TextBox 54"/>
          <p:cNvSpPr txBox="1"/>
          <p:nvPr/>
        </p:nvSpPr>
        <p:spPr>
          <a:xfrm>
            <a:off x="696286" y="1468073"/>
            <a:ext cx="2262158" cy="369332"/>
          </a:xfrm>
          <a:prstGeom prst="rect">
            <a:avLst/>
          </a:prstGeom>
          <a:noFill/>
        </p:spPr>
        <p:txBody>
          <a:bodyPr wrap="none" rtlCol="0">
            <a:spAutoFit/>
          </a:bodyPr>
          <a:lstStyle/>
          <a:p>
            <a:r>
              <a:rPr lang="zh-CN" altLang="en-US" b="1" dirty="0" smtClean="0"/>
              <a:t>环保配用电监管系统</a:t>
            </a:r>
            <a:endParaRPr lang="zh-CN" altLang="en-US" b="1" dirty="0"/>
          </a:p>
        </p:txBody>
      </p:sp>
      <p:sp>
        <p:nvSpPr>
          <p:cNvPr id="56" name="矩形 55"/>
          <p:cNvSpPr/>
          <p:nvPr/>
        </p:nvSpPr>
        <p:spPr>
          <a:xfrm>
            <a:off x="9051721" y="2105637"/>
            <a:ext cx="2709644" cy="390088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1100" dirty="0" smtClean="0">
                <a:solidFill>
                  <a:schemeClr val="tx1"/>
                </a:solidFill>
                <a:latin typeface="+mn-ea"/>
              </a:rPr>
              <a:t>环保配用电监管系统以“一企一档” 为原则，采集企业生产设施与治理设施关键节点用电数据，设备状态，治污效果关键参数，排口监测等数据形成“产</a:t>
            </a:r>
            <a:r>
              <a:rPr lang="en-US" altLang="zh-CN" sz="1100" dirty="0" smtClean="0">
                <a:solidFill>
                  <a:schemeClr val="tx1"/>
                </a:solidFill>
                <a:latin typeface="+mn-ea"/>
              </a:rPr>
              <a:t>-</a:t>
            </a:r>
            <a:r>
              <a:rPr lang="zh-CN" altLang="en-US" sz="1100" dirty="0" smtClean="0">
                <a:solidFill>
                  <a:schemeClr val="tx1"/>
                </a:solidFill>
                <a:latin typeface="+mn-ea"/>
              </a:rPr>
              <a:t>治</a:t>
            </a:r>
            <a:r>
              <a:rPr lang="en-US" altLang="zh-CN" sz="1100" dirty="0" smtClean="0">
                <a:solidFill>
                  <a:schemeClr val="tx1"/>
                </a:solidFill>
                <a:latin typeface="+mn-ea"/>
              </a:rPr>
              <a:t>-</a:t>
            </a:r>
            <a:r>
              <a:rPr lang="zh-CN" altLang="en-US" sz="1100" dirty="0" smtClean="0">
                <a:solidFill>
                  <a:schemeClr val="tx1"/>
                </a:solidFill>
                <a:latin typeface="+mn-ea"/>
              </a:rPr>
              <a:t>排” 耦合数据，有效遏制企业违规操作与监测数据造假行为，反面也为企业合规有效运营提供自证依据，同时作为大气环境的“贡献者”，直观的影响着大气环境质量，反面又受到大气环境承载能力的制约。本系统解决了监测数据孤岛问题，自身就行成“产</a:t>
            </a:r>
            <a:r>
              <a:rPr lang="en-US" altLang="zh-CN" sz="1100" dirty="0" smtClean="0">
                <a:solidFill>
                  <a:schemeClr val="tx1"/>
                </a:solidFill>
                <a:latin typeface="+mn-ea"/>
              </a:rPr>
              <a:t>-</a:t>
            </a:r>
            <a:r>
              <a:rPr lang="zh-CN" altLang="en-US" sz="1100" dirty="0" smtClean="0">
                <a:solidFill>
                  <a:schemeClr val="tx1"/>
                </a:solidFill>
                <a:latin typeface="+mn-ea"/>
              </a:rPr>
              <a:t>治</a:t>
            </a:r>
            <a:r>
              <a:rPr lang="en-US" altLang="zh-CN" sz="1100" dirty="0" smtClean="0">
                <a:solidFill>
                  <a:schemeClr val="tx1"/>
                </a:solidFill>
                <a:latin typeface="+mn-ea"/>
              </a:rPr>
              <a:t>-</a:t>
            </a:r>
            <a:r>
              <a:rPr lang="zh-CN" altLang="en-US" sz="1100" dirty="0" smtClean="0">
                <a:solidFill>
                  <a:schemeClr val="tx1"/>
                </a:solidFill>
                <a:latin typeface="+mn-ea"/>
              </a:rPr>
              <a:t>排”耦合数据体系，还可以扩展接入大气环境数据为监管部门“停，限产，预警预案，减排计划” 等决策提供辅助支撑</a:t>
            </a:r>
            <a:r>
              <a:rPr lang="zh-CN" altLang="en-US" sz="1200" dirty="0" smtClean="0">
                <a:solidFill>
                  <a:schemeClr val="tx1"/>
                </a:solidFill>
                <a:latin typeface="+mn-ea"/>
              </a:rPr>
              <a:t>。</a:t>
            </a:r>
            <a:endParaRPr lang="zh-CN" altLang="en-US" sz="1200" dirty="0">
              <a:solidFill>
                <a:schemeClr val="tx1"/>
              </a:solidFill>
              <a:latin typeface="+mn-ea"/>
            </a:endParaRPr>
          </a:p>
        </p:txBody>
      </p:sp>
    </p:spTree>
    <p:custDataLst>
      <p:tags r:id="rId1"/>
    </p:custData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图片 71" descr="timg234_副本.jpg"/>
          <p:cNvPicPr>
            <a:picLocks noChangeAspect="1"/>
          </p:cNvPicPr>
          <p:nvPr/>
        </p:nvPicPr>
        <p:blipFill>
          <a:blip r:embed="rId3" cstate="print"/>
          <a:stretch>
            <a:fillRect/>
          </a:stretch>
        </p:blipFill>
        <p:spPr>
          <a:xfrm>
            <a:off x="1082179" y="1979802"/>
            <a:ext cx="10393960" cy="4269996"/>
          </a:xfrm>
          <a:prstGeom prst="rect">
            <a:avLst/>
          </a:prstGeom>
        </p:spPr>
      </p:pic>
      <p:pic>
        <p:nvPicPr>
          <p:cNvPr id="17" name="图片 16" descr="logo.png"/>
          <p:cNvPicPr>
            <a:picLocks noChangeAspect="1"/>
          </p:cNvPicPr>
          <p:nvPr/>
        </p:nvPicPr>
        <p:blipFill>
          <a:blip r:embed="rId4" cstate="print"/>
          <a:stretch>
            <a:fillRect/>
          </a:stretch>
        </p:blipFill>
        <p:spPr>
          <a:xfrm>
            <a:off x="523241" y="596265"/>
            <a:ext cx="2222500" cy="555625"/>
          </a:xfrm>
          <a:prstGeom prst="rect">
            <a:avLst/>
          </a:prstGeom>
        </p:spPr>
      </p:pic>
      <p:sp>
        <p:nvSpPr>
          <p:cNvPr id="29" name="矩形 28"/>
          <p:cNvSpPr/>
          <p:nvPr/>
        </p:nvSpPr>
        <p:spPr>
          <a:xfrm>
            <a:off x="1065402" y="1954634"/>
            <a:ext cx="2607578" cy="1441509"/>
          </a:xfrm>
          <a:prstGeom prst="rect">
            <a:avLst/>
          </a:prstGeom>
          <a:solidFill>
            <a:schemeClr val="bg1">
              <a:alpha val="6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p:nvSpPr>
        <p:spPr>
          <a:xfrm>
            <a:off x="8895126" y="1957430"/>
            <a:ext cx="2607578" cy="1441509"/>
          </a:xfrm>
          <a:prstGeom prst="rect">
            <a:avLst/>
          </a:prstGeom>
          <a:solidFill>
            <a:schemeClr val="accent6">
              <a:lumMod val="20000"/>
              <a:lumOff val="80000"/>
              <a:alpha val="6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p:cNvSpPr/>
          <p:nvPr/>
        </p:nvSpPr>
        <p:spPr>
          <a:xfrm>
            <a:off x="3672979" y="1953236"/>
            <a:ext cx="2607578" cy="1441509"/>
          </a:xfrm>
          <a:prstGeom prst="rect">
            <a:avLst/>
          </a:prstGeom>
          <a:solidFill>
            <a:schemeClr val="accent6">
              <a:lumMod val="20000"/>
              <a:lumOff val="80000"/>
              <a:alpha val="6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总量监控系统</a:t>
            </a:r>
            <a:endParaRPr lang="zh-CN" altLang="en-US" dirty="0"/>
          </a:p>
        </p:txBody>
      </p:sp>
      <p:sp>
        <p:nvSpPr>
          <p:cNvPr id="35" name="矩形 34"/>
          <p:cNvSpPr/>
          <p:nvPr/>
        </p:nvSpPr>
        <p:spPr>
          <a:xfrm>
            <a:off x="6283354" y="1954634"/>
            <a:ext cx="2607578" cy="1441509"/>
          </a:xfrm>
          <a:prstGeom prst="rect">
            <a:avLst/>
          </a:prstGeom>
          <a:solidFill>
            <a:schemeClr val="bg1">
              <a:alpha val="6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36"/>
          <p:cNvSpPr/>
          <p:nvPr/>
        </p:nvSpPr>
        <p:spPr>
          <a:xfrm>
            <a:off x="1066800" y="3398938"/>
            <a:ext cx="2607578" cy="144150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矩形 37"/>
          <p:cNvSpPr/>
          <p:nvPr/>
        </p:nvSpPr>
        <p:spPr>
          <a:xfrm>
            <a:off x="8896524" y="3401734"/>
            <a:ext cx="2607578" cy="1441509"/>
          </a:xfrm>
          <a:prstGeom prst="rect">
            <a:avLst/>
          </a:prstGeom>
          <a:solidFill>
            <a:schemeClr val="accent6">
              <a:lumMod val="20000"/>
              <a:lumOff val="80000"/>
              <a:alpha val="6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p:cNvSpPr/>
          <p:nvPr/>
        </p:nvSpPr>
        <p:spPr>
          <a:xfrm>
            <a:off x="3674377" y="3397540"/>
            <a:ext cx="2607578" cy="1441509"/>
          </a:xfrm>
          <a:prstGeom prst="rect">
            <a:avLst/>
          </a:prstGeom>
          <a:solidFill>
            <a:schemeClr val="accent6">
              <a:lumMod val="20000"/>
              <a:lumOff val="80000"/>
              <a:alpha val="6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矩形 40"/>
          <p:cNvSpPr/>
          <p:nvPr/>
        </p:nvSpPr>
        <p:spPr>
          <a:xfrm>
            <a:off x="6284752" y="3398938"/>
            <a:ext cx="2607578" cy="144150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流域水环境质量监管及风险评估预警体系平台</a:t>
            </a:r>
            <a:endParaRPr lang="zh-CN" altLang="en-US" dirty="0"/>
          </a:p>
        </p:txBody>
      </p:sp>
      <p:sp>
        <p:nvSpPr>
          <p:cNvPr id="42" name="矩形 41"/>
          <p:cNvSpPr/>
          <p:nvPr/>
        </p:nvSpPr>
        <p:spPr>
          <a:xfrm>
            <a:off x="1066800" y="4841845"/>
            <a:ext cx="2607578" cy="1441509"/>
          </a:xfrm>
          <a:prstGeom prst="rect">
            <a:avLst/>
          </a:prstGeom>
          <a:solidFill>
            <a:schemeClr val="bg1">
              <a:alpha val="6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矩形 42"/>
          <p:cNvSpPr/>
          <p:nvPr/>
        </p:nvSpPr>
        <p:spPr>
          <a:xfrm>
            <a:off x="8896524" y="4844641"/>
            <a:ext cx="2607578" cy="1441509"/>
          </a:xfrm>
          <a:prstGeom prst="rect">
            <a:avLst/>
          </a:prstGeom>
          <a:solidFill>
            <a:schemeClr val="accent6">
              <a:lumMod val="20000"/>
              <a:lumOff val="80000"/>
              <a:alpha val="6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4" name="矩形 43"/>
          <p:cNvSpPr/>
          <p:nvPr/>
        </p:nvSpPr>
        <p:spPr>
          <a:xfrm>
            <a:off x="3674377" y="4840447"/>
            <a:ext cx="2607578" cy="1441509"/>
          </a:xfrm>
          <a:prstGeom prst="rect">
            <a:avLst/>
          </a:prstGeom>
          <a:solidFill>
            <a:schemeClr val="accent6">
              <a:lumMod val="20000"/>
              <a:lumOff val="80000"/>
              <a:alpha val="6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p:cNvSpPr/>
          <p:nvPr/>
        </p:nvSpPr>
        <p:spPr>
          <a:xfrm>
            <a:off x="6284752" y="4841845"/>
            <a:ext cx="2607578" cy="1441509"/>
          </a:xfrm>
          <a:prstGeom prst="rect">
            <a:avLst/>
          </a:prstGeom>
          <a:solidFill>
            <a:schemeClr val="bg1">
              <a:alpha val="6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矩形 53"/>
          <p:cNvSpPr/>
          <p:nvPr/>
        </p:nvSpPr>
        <p:spPr>
          <a:xfrm>
            <a:off x="1397031" y="2304767"/>
            <a:ext cx="2126346" cy="646331"/>
          </a:xfrm>
          <a:prstGeom prst="rect">
            <a:avLst/>
          </a:prstGeom>
        </p:spPr>
        <p:txBody>
          <a:bodyPr wrap="square">
            <a:spAutoFit/>
          </a:bodyPr>
          <a:lstStyle/>
          <a:p>
            <a:r>
              <a:rPr lang="zh-CN" altLang="en-US" b="1" dirty="0" smtClean="0">
                <a:solidFill>
                  <a:schemeClr val="accent1">
                    <a:lumMod val="50000"/>
                  </a:schemeClr>
                </a:solidFill>
              </a:rPr>
              <a:t>污染源废水在线监测及总量监控系统</a:t>
            </a:r>
            <a:endParaRPr lang="zh-CN" altLang="en-US" b="1" dirty="0">
              <a:solidFill>
                <a:schemeClr val="accent1">
                  <a:lumMod val="50000"/>
                </a:schemeClr>
              </a:solidFill>
            </a:endParaRPr>
          </a:p>
        </p:txBody>
      </p:sp>
      <p:sp>
        <p:nvSpPr>
          <p:cNvPr id="61" name="矩形 60"/>
          <p:cNvSpPr/>
          <p:nvPr/>
        </p:nvSpPr>
        <p:spPr>
          <a:xfrm>
            <a:off x="3978809" y="2313157"/>
            <a:ext cx="2019319" cy="646331"/>
          </a:xfrm>
          <a:prstGeom prst="rect">
            <a:avLst/>
          </a:prstGeom>
        </p:spPr>
        <p:txBody>
          <a:bodyPr wrap="square">
            <a:spAutoFit/>
          </a:bodyPr>
          <a:lstStyle/>
          <a:p>
            <a:r>
              <a:rPr lang="zh-CN" altLang="en-US" b="1" dirty="0" smtClean="0">
                <a:solidFill>
                  <a:schemeClr val="accent1">
                    <a:lumMod val="50000"/>
                  </a:schemeClr>
                </a:solidFill>
              </a:rPr>
              <a:t>污染源废水排放过程工况监控系统</a:t>
            </a:r>
            <a:endParaRPr lang="zh-CN" altLang="en-US" b="1" dirty="0">
              <a:solidFill>
                <a:schemeClr val="accent1">
                  <a:lumMod val="50000"/>
                </a:schemeClr>
              </a:solidFill>
            </a:endParaRPr>
          </a:p>
        </p:txBody>
      </p:sp>
      <p:sp>
        <p:nvSpPr>
          <p:cNvPr id="62" name="矩形 61"/>
          <p:cNvSpPr/>
          <p:nvPr/>
        </p:nvSpPr>
        <p:spPr>
          <a:xfrm>
            <a:off x="6407286" y="2321546"/>
            <a:ext cx="2308875" cy="646331"/>
          </a:xfrm>
          <a:prstGeom prst="rect">
            <a:avLst/>
          </a:prstGeom>
        </p:spPr>
        <p:txBody>
          <a:bodyPr wrap="square">
            <a:spAutoFit/>
          </a:bodyPr>
          <a:lstStyle/>
          <a:p>
            <a:r>
              <a:rPr lang="zh-CN" altLang="en-US" b="1" dirty="0" smtClean="0">
                <a:solidFill>
                  <a:schemeClr val="accent1">
                    <a:lumMod val="50000"/>
                  </a:schemeClr>
                </a:solidFill>
              </a:rPr>
              <a:t>工业园区废水排污纳管及调度管理系统</a:t>
            </a:r>
            <a:endParaRPr lang="zh-CN" altLang="en-US" b="1" dirty="0">
              <a:solidFill>
                <a:schemeClr val="accent1">
                  <a:lumMod val="50000"/>
                </a:schemeClr>
              </a:solidFill>
            </a:endParaRPr>
          </a:p>
        </p:txBody>
      </p:sp>
      <p:sp>
        <p:nvSpPr>
          <p:cNvPr id="63" name="矩形 62"/>
          <p:cNvSpPr/>
          <p:nvPr/>
        </p:nvSpPr>
        <p:spPr>
          <a:xfrm>
            <a:off x="9236677" y="2338324"/>
            <a:ext cx="1769680" cy="615553"/>
          </a:xfrm>
          <a:prstGeom prst="rect">
            <a:avLst/>
          </a:prstGeom>
        </p:spPr>
        <p:txBody>
          <a:bodyPr wrap="square">
            <a:spAutoFit/>
          </a:bodyPr>
          <a:lstStyle/>
          <a:p>
            <a:r>
              <a:rPr lang="zh-CN" altLang="en-US" sz="1600" b="1" dirty="0" smtClean="0">
                <a:solidFill>
                  <a:schemeClr val="accent1">
                    <a:lumMod val="50000"/>
                  </a:schemeClr>
                </a:solidFill>
              </a:rPr>
              <a:t>河长制及黑臭水体监控</a:t>
            </a:r>
            <a:r>
              <a:rPr lang="zh-CN" altLang="en-US" b="1" dirty="0" smtClean="0">
                <a:solidFill>
                  <a:schemeClr val="accent1">
                    <a:lumMod val="50000"/>
                  </a:schemeClr>
                </a:solidFill>
              </a:rPr>
              <a:t>管理系统</a:t>
            </a:r>
            <a:endParaRPr lang="zh-CN" altLang="en-US" b="1" dirty="0">
              <a:solidFill>
                <a:schemeClr val="accent1">
                  <a:lumMod val="50000"/>
                </a:schemeClr>
              </a:solidFill>
            </a:endParaRPr>
          </a:p>
        </p:txBody>
      </p:sp>
      <p:sp>
        <p:nvSpPr>
          <p:cNvPr id="64" name="矩形 63"/>
          <p:cNvSpPr/>
          <p:nvPr/>
        </p:nvSpPr>
        <p:spPr>
          <a:xfrm>
            <a:off x="1483221" y="3739285"/>
            <a:ext cx="1830432" cy="646331"/>
          </a:xfrm>
          <a:prstGeom prst="rect">
            <a:avLst/>
          </a:prstGeom>
        </p:spPr>
        <p:txBody>
          <a:bodyPr wrap="square">
            <a:spAutoFit/>
          </a:bodyPr>
          <a:lstStyle/>
          <a:p>
            <a:r>
              <a:rPr lang="zh-CN" altLang="en-US" b="1" dirty="0" smtClean="0">
                <a:solidFill>
                  <a:schemeClr val="accent1">
                    <a:lumMod val="50000"/>
                  </a:schemeClr>
                </a:solidFill>
              </a:rPr>
              <a:t>水环境质量数据保障体系平台</a:t>
            </a:r>
            <a:endParaRPr lang="zh-CN" altLang="en-US" b="1" dirty="0">
              <a:solidFill>
                <a:schemeClr val="accent1">
                  <a:lumMod val="50000"/>
                </a:schemeClr>
              </a:solidFill>
            </a:endParaRPr>
          </a:p>
        </p:txBody>
      </p:sp>
      <p:sp>
        <p:nvSpPr>
          <p:cNvPr id="65" name="矩形 64"/>
          <p:cNvSpPr/>
          <p:nvPr/>
        </p:nvSpPr>
        <p:spPr>
          <a:xfrm>
            <a:off x="4085837" y="3747674"/>
            <a:ext cx="1920681" cy="646331"/>
          </a:xfrm>
          <a:prstGeom prst="rect">
            <a:avLst/>
          </a:prstGeom>
        </p:spPr>
        <p:txBody>
          <a:bodyPr wrap="square">
            <a:spAutoFit/>
          </a:bodyPr>
          <a:lstStyle/>
          <a:p>
            <a:r>
              <a:rPr lang="zh-CN" altLang="en-US" b="1" dirty="0" smtClean="0">
                <a:solidFill>
                  <a:schemeClr val="accent1">
                    <a:lumMod val="50000"/>
                  </a:schemeClr>
                </a:solidFill>
              </a:rPr>
              <a:t>水环境质量数据运维管理云平台</a:t>
            </a:r>
            <a:endParaRPr lang="zh-CN" altLang="en-US" b="1" dirty="0">
              <a:solidFill>
                <a:schemeClr val="accent1">
                  <a:lumMod val="50000"/>
                </a:schemeClr>
              </a:solidFill>
            </a:endParaRPr>
          </a:p>
        </p:txBody>
      </p:sp>
      <p:sp>
        <p:nvSpPr>
          <p:cNvPr id="66" name="矩形 65"/>
          <p:cNvSpPr/>
          <p:nvPr/>
        </p:nvSpPr>
        <p:spPr>
          <a:xfrm>
            <a:off x="6371432" y="3739284"/>
            <a:ext cx="2621567" cy="646331"/>
          </a:xfrm>
          <a:prstGeom prst="rect">
            <a:avLst/>
          </a:prstGeom>
        </p:spPr>
        <p:txBody>
          <a:bodyPr wrap="square">
            <a:spAutoFit/>
          </a:bodyPr>
          <a:lstStyle/>
          <a:p>
            <a:r>
              <a:rPr lang="zh-CN" altLang="en-US" b="1" dirty="0" smtClean="0">
                <a:solidFill>
                  <a:schemeClr val="accent1">
                    <a:lumMod val="50000"/>
                  </a:schemeClr>
                </a:solidFill>
              </a:rPr>
              <a:t>流域水环境质量监管及风险评估预警体系平台</a:t>
            </a:r>
            <a:endParaRPr lang="zh-CN" altLang="en-US" b="1" dirty="0">
              <a:solidFill>
                <a:schemeClr val="accent1">
                  <a:lumMod val="50000"/>
                </a:schemeClr>
              </a:solidFill>
            </a:endParaRPr>
          </a:p>
        </p:txBody>
      </p:sp>
      <p:sp>
        <p:nvSpPr>
          <p:cNvPr id="67" name="矩形 66"/>
          <p:cNvSpPr/>
          <p:nvPr/>
        </p:nvSpPr>
        <p:spPr>
          <a:xfrm>
            <a:off x="9140068" y="3730896"/>
            <a:ext cx="2151514" cy="646331"/>
          </a:xfrm>
          <a:prstGeom prst="rect">
            <a:avLst/>
          </a:prstGeom>
        </p:spPr>
        <p:txBody>
          <a:bodyPr wrap="square">
            <a:spAutoFit/>
          </a:bodyPr>
          <a:lstStyle/>
          <a:p>
            <a:r>
              <a:rPr lang="zh-CN" altLang="en-US" b="1" dirty="0" smtClean="0">
                <a:solidFill>
                  <a:schemeClr val="accent1">
                    <a:lumMod val="50000"/>
                  </a:schemeClr>
                </a:solidFill>
              </a:rPr>
              <a:t>污染源废气在线监测及总量监控系统</a:t>
            </a:r>
            <a:endParaRPr lang="zh-CN" altLang="en-US" b="1" dirty="0">
              <a:solidFill>
                <a:schemeClr val="accent1">
                  <a:lumMod val="50000"/>
                </a:schemeClr>
              </a:solidFill>
            </a:endParaRPr>
          </a:p>
        </p:txBody>
      </p:sp>
      <p:sp>
        <p:nvSpPr>
          <p:cNvPr id="68" name="矩形 67"/>
          <p:cNvSpPr/>
          <p:nvPr/>
        </p:nvSpPr>
        <p:spPr>
          <a:xfrm>
            <a:off x="1386610" y="5148636"/>
            <a:ext cx="2103209" cy="646331"/>
          </a:xfrm>
          <a:prstGeom prst="rect">
            <a:avLst/>
          </a:prstGeom>
        </p:spPr>
        <p:txBody>
          <a:bodyPr wrap="square">
            <a:spAutoFit/>
          </a:bodyPr>
          <a:lstStyle/>
          <a:p>
            <a:r>
              <a:rPr lang="zh-CN" altLang="en-US" b="1" dirty="0" smtClean="0">
                <a:solidFill>
                  <a:schemeClr val="accent1">
                    <a:lumMod val="50000"/>
                  </a:schemeClr>
                </a:solidFill>
              </a:rPr>
              <a:t>污染源废气排放过程工况监控系统</a:t>
            </a:r>
            <a:endParaRPr lang="zh-CN" altLang="en-US" b="1" dirty="0">
              <a:solidFill>
                <a:schemeClr val="accent1">
                  <a:lumMod val="50000"/>
                </a:schemeClr>
              </a:solidFill>
            </a:endParaRPr>
          </a:p>
        </p:txBody>
      </p:sp>
      <p:sp>
        <p:nvSpPr>
          <p:cNvPr id="69" name="矩形 68"/>
          <p:cNvSpPr/>
          <p:nvPr/>
        </p:nvSpPr>
        <p:spPr>
          <a:xfrm>
            <a:off x="4100584" y="5140247"/>
            <a:ext cx="1847210" cy="646331"/>
          </a:xfrm>
          <a:prstGeom prst="rect">
            <a:avLst/>
          </a:prstGeom>
        </p:spPr>
        <p:txBody>
          <a:bodyPr wrap="square">
            <a:spAutoFit/>
          </a:bodyPr>
          <a:lstStyle/>
          <a:p>
            <a:r>
              <a:rPr lang="zh-CN" altLang="en-US" b="1" dirty="0" smtClean="0">
                <a:solidFill>
                  <a:schemeClr val="accent1">
                    <a:lumMod val="50000"/>
                  </a:schemeClr>
                </a:solidFill>
              </a:rPr>
              <a:t>垃圾焚烧全过程工况监管系统</a:t>
            </a:r>
            <a:endParaRPr lang="zh-CN" altLang="en-US" b="1" dirty="0">
              <a:solidFill>
                <a:schemeClr val="accent1">
                  <a:lumMod val="50000"/>
                </a:schemeClr>
              </a:solidFill>
            </a:endParaRPr>
          </a:p>
        </p:txBody>
      </p:sp>
      <p:sp>
        <p:nvSpPr>
          <p:cNvPr id="70" name="矩形 69"/>
          <p:cNvSpPr/>
          <p:nvPr/>
        </p:nvSpPr>
        <p:spPr>
          <a:xfrm>
            <a:off x="6442873" y="5157024"/>
            <a:ext cx="2365568" cy="646331"/>
          </a:xfrm>
          <a:prstGeom prst="rect">
            <a:avLst/>
          </a:prstGeom>
        </p:spPr>
        <p:txBody>
          <a:bodyPr wrap="square">
            <a:spAutoFit/>
          </a:bodyPr>
          <a:lstStyle/>
          <a:p>
            <a:r>
              <a:rPr lang="zh-CN" altLang="en-US" b="1" dirty="0" smtClean="0">
                <a:solidFill>
                  <a:schemeClr val="accent1">
                    <a:lumMod val="50000"/>
                  </a:schemeClr>
                </a:solidFill>
              </a:rPr>
              <a:t>工业园区厂界气体污染在线立体防控系统</a:t>
            </a:r>
            <a:endParaRPr lang="zh-CN" altLang="en-US" b="1" dirty="0">
              <a:solidFill>
                <a:schemeClr val="accent1">
                  <a:lumMod val="50000"/>
                </a:schemeClr>
              </a:solidFill>
            </a:endParaRPr>
          </a:p>
        </p:txBody>
      </p:sp>
      <p:sp>
        <p:nvSpPr>
          <p:cNvPr id="71" name="矩形 70"/>
          <p:cNvSpPr/>
          <p:nvPr/>
        </p:nvSpPr>
        <p:spPr>
          <a:xfrm>
            <a:off x="9066057" y="5031190"/>
            <a:ext cx="2292637" cy="923330"/>
          </a:xfrm>
          <a:prstGeom prst="rect">
            <a:avLst/>
          </a:prstGeom>
        </p:spPr>
        <p:txBody>
          <a:bodyPr wrap="square">
            <a:spAutoFit/>
          </a:bodyPr>
          <a:lstStyle/>
          <a:p>
            <a:r>
              <a:rPr lang="zh-CN" altLang="en-US" b="1" dirty="0" smtClean="0">
                <a:solidFill>
                  <a:schemeClr val="accent1">
                    <a:lumMod val="50000"/>
                  </a:schemeClr>
                </a:solidFill>
              </a:rPr>
              <a:t>城市大气环境质量网格化实时监管及多尺度分析决策系统</a:t>
            </a:r>
            <a:endParaRPr lang="zh-CN" altLang="en-US" b="1" dirty="0">
              <a:solidFill>
                <a:schemeClr val="accent1">
                  <a:lumMod val="50000"/>
                </a:schemeClr>
              </a:solidFill>
            </a:endParaRPr>
          </a:p>
        </p:txBody>
      </p:sp>
      <p:sp>
        <p:nvSpPr>
          <p:cNvPr id="73" name="矩形 72"/>
          <p:cNvSpPr/>
          <p:nvPr/>
        </p:nvSpPr>
        <p:spPr>
          <a:xfrm>
            <a:off x="1050024" y="3096935"/>
            <a:ext cx="2641132" cy="300607"/>
          </a:xfrm>
          <a:prstGeom prst="rect">
            <a:avLst/>
          </a:prstGeom>
          <a:solidFill>
            <a:srgbClr val="45B664">
              <a:alpha val="50000"/>
            </a:srgbClr>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矩形 73"/>
          <p:cNvSpPr/>
          <p:nvPr/>
        </p:nvSpPr>
        <p:spPr>
          <a:xfrm>
            <a:off x="3668787" y="3098334"/>
            <a:ext cx="2597789" cy="300607"/>
          </a:xfrm>
          <a:prstGeom prst="rect">
            <a:avLst/>
          </a:prstGeom>
          <a:solidFill>
            <a:srgbClr val="45B664">
              <a:alpha val="50000"/>
            </a:srgbClr>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矩形 74"/>
          <p:cNvSpPr/>
          <p:nvPr/>
        </p:nvSpPr>
        <p:spPr>
          <a:xfrm>
            <a:off x="6262383" y="3091343"/>
            <a:ext cx="2641132" cy="300607"/>
          </a:xfrm>
          <a:prstGeom prst="rect">
            <a:avLst/>
          </a:prstGeom>
          <a:solidFill>
            <a:srgbClr val="45B664">
              <a:alpha val="50000"/>
            </a:srgbClr>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矩形 75"/>
          <p:cNvSpPr/>
          <p:nvPr/>
        </p:nvSpPr>
        <p:spPr>
          <a:xfrm>
            <a:off x="8883941" y="3084352"/>
            <a:ext cx="2592198" cy="300607"/>
          </a:xfrm>
          <a:prstGeom prst="rect">
            <a:avLst/>
          </a:prstGeom>
          <a:solidFill>
            <a:srgbClr val="45B664">
              <a:alpha val="50000"/>
            </a:srgbClr>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矩形 76"/>
          <p:cNvSpPr/>
          <p:nvPr/>
        </p:nvSpPr>
        <p:spPr>
          <a:xfrm>
            <a:off x="1051422" y="4532851"/>
            <a:ext cx="2641132" cy="300607"/>
          </a:xfrm>
          <a:prstGeom prst="rect">
            <a:avLst/>
          </a:prstGeom>
          <a:solidFill>
            <a:srgbClr val="FF0000">
              <a:alpha val="65000"/>
            </a:srgbClr>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矩形 77"/>
          <p:cNvSpPr/>
          <p:nvPr/>
        </p:nvSpPr>
        <p:spPr>
          <a:xfrm>
            <a:off x="3670185" y="4534250"/>
            <a:ext cx="2597789" cy="300607"/>
          </a:xfrm>
          <a:prstGeom prst="rect">
            <a:avLst/>
          </a:prstGeom>
          <a:solidFill>
            <a:srgbClr val="FF0000">
              <a:alpha val="65000"/>
            </a:srgbClr>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矩形 78"/>
          <p:cNvSpPr/>
          <p:nvPr/>
        </p:nvSpPr>
        <p:spPr>
          <a:xfrm>
            <a:off x="6263781" y="4527259"/>
            <a:ext cx="2641132" cy="300607"/>
          </a:xfrm>
          <a:prstGeom prst="rect">
            <a:avLst/>
          </a:prstGeom>
          <a:solidFill>
            <a:srgbClr val="FF0000">
              <a:alpha val="65000"/>
            </a:srgbClr>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0" name="矩形 79"/>
          <p:cNvSpPr/>
          <p:nvPr/>
        </p:nvSpPr>
        <p:spPr>
          <a:xfrm>
            <a:off x="8876950" y="4528657"/>
            <a:ext cx="2604782" cy="300607"/>
          </a:xfrm>
          <a:prstGeom prst="rect">
            <a:avLst/>
          </a:prstGeom>
          <a:solidFill>
            <a:srgbClr val="FF0000">
              <a:alpha val="65000"/>
            </a:srgbClr>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矩形 80"/>
          <p:cNvSpPr/>
          <p:nvPr/>
        </p:nvSpPr>
        <p:spPr>
          <a:xfrm>
            <a:off x="1059811" y="5967368"/>
            <a:ext cx="2641132" cy="300607"/>
          </a:xfrm>
          <a:prstGeom prst="rect">
            <a:avLst/>
          </a:prstGeom>
          <a:solidFill>
            <a:srgbClr val="7030A0">
              <a:alpha val="46000"/>
            </a:srgbClr>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矩形 81"/>
          <p:cNvSpPr/>
          <p:nvPr/>
        </p:nvSpPr>
        <p:spPr>
          <a:xfrm>
            <a:off x="3678574" y="5968767"/>
            <a:ext cx="2597789" cy="300607"/>
          </a:xfrm>
          <a:prstGeom prst="rect">
            <a:avLst/>
          </a:prstGeom>
          <a:solidFill>
            <a:srgbClr val="7030A0">
              <a:alpha val="46000"/>
            </a:srgbClr>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3" name="矩形 82"/>
          <p:cNvSpPr/>
          <p:nvPr/>
        </p:nvSpPr>
        <p:spPr>
          <a:xfrm>
            <a:off x="6272170" y="5961776"/>
            <a:ext cx="2641132" cy="300607"/>
          </a:xfrm>
          <a:prstGeom prst="rect">
            <a:avLst/>
          </a:prstGeom>
          <a:solidFill>
            <a:srgbClr val="7030A0">
              <a:alpha val="46000"/>
            </a:srgbClr>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4" name="矩形 83"/>
          <p:cNvSpPr/>
          <p:nvPr/>
        </p:nvSpPr>
        <p:spPr>
          <a:xfrm>
            <a:off x="8885339" y="5963174"/>
            <a:ext cx="2590800" cy="300607"/>
          </a:xfrm>
          <a:prstGeom prst="rect">
            <a:avLst/>
          </a:prstGeom>
          <a:solidFill>
            <a:srgbClr val="7030A0">
              <a:alpha val="46000"/>
            </a:srgbClr>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6" name="梯形 85"/>
          <p:cNvSpPr/>
          <p:nvPr/>
        </p:nvSpPr>
        <p:spPr>
          <a:xfrm rot="10800000">
            <a:off x="1937856" y="3103926"/>
            <a:ext cx="838899" cy="58723"/>
          </a:xfrm>
          <a:prstGeom prst="trapezoi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9" name="梯形 98"/>
          <p:cNvSpPr/>
          <p:nvPr/>
        </p:nvSpPr>
        <p:spPr>
          <a:xfrm rot="10800000">
            <a:off x="1956032" y="4531452"/>
            <a:ext cx="838899" cy="58723"/>
          </a:xfrm>
          <a:prstGeom prst="trapezoi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0" name="梯形 99"/>
          <p:cNvSpPr/>
          <p:nvPr/>
        </p:nvSpPr>
        <p:spPr>
          <a:xfrm rot="10800000">
            <a:off x="1947643" y="5974359"/>
            <a:ext cx="838899" cy="58723"/>
          </a:xfrm>
          <a:prstGeom prst="trapezoi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1" name="梯形 100"/>
          <p:cNvSpPr/>
          <p:nvPr/>
        </p:nvSpPr>
        <p:spPr>
          <a:xfrm rot="10800000">
            <a:off x="4565008" y="3105324"/>
            <a:ext cx="838899" cy="58723"/>
          </a:xfrm>
          <a:prstGeom prst="trapezoi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2" name="梯形 101"/>
          <p:cNvSpPr/>
          <p:nvPr/>
        </p:nvSpPr>
        <p:spPr>
          <a:xfrm rot="10800000">
            <a:off x="4539841" y="4539841"/>
            <a:ext cx="838899" cy="58723"/>
          </a:xfrm>
          <a:prstGeom prst="trapezoi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3" name="梯形 102"/>
          <p:cNvSpPr/>
          <p:nvPr/>
        </p:nvSpPr>
        <p:spPr>
          <a:xfrm rot="10800000">
            <a:off x="4489507" y="5974359"/>
            <a:ext cx="838899" cy="58723"/>
          </a:xfrm>
          <a:prstGeom prst="trapezoi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 name="梯形 103"/>
          <p:cNvSpPr/>
          <p:nvPr/>
        </p:nvSpPr>
        <p:spPr>
          <a:xfrm rot="10800000">
            <a:off x="7199151" y="3096935"/>
            <a:ext cx="838899" cy="58723"/>
          </a:xfrm>
          <a:prstGeom prst="trapezoi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5" name="梯形 104"/>
          <p:cNvSpPr/>
          <p:nvPr/>
        </p:nvSpPr>
        <p:spPr>
          <a:xfrm rot="10800000">
            <a:off x="7199151" y="4531452"/>
            <a:ext cx="838899" cy="58723"/>
          </a:xfrm>
          <a:prstGeom prst="trapezoi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6" name="梯形 105"/>
          <p:cNvSpPr/>
          <p:nvPr/>
        </p:nvSpPr>
        <p:spPr>
          <a:xfrm rot="10800000">
            <a:off x="7182373" y="5974359"/>
            <a:ext cx="838899" cy="58723"/>
          </a:xfrm>
          <a:prstGeom prst="trapezoi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7" name="梯形 106"/>
          <p:cNvSpPr/>
          <p:nvPr/>
        </p:nvSpPr>
        <p:spPr>
          <a:xfrm rot="10800000">
            <a:off x="9833294" y="3088546"/>
            <a:ext cx="838899" cy="58723"/>
          </a:xfrm>
          <a:prstGeom prst="trapezoi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8" name="梯形 107"/>
          <p:cNvSpPr/>
          <p:nvPr/>
        </p:nvSpPr>
        <p:spPr>
          <a:xfrm rot="10800000">
            <a:off x="9757794" y="4531452"/>
            <a:ext cx="838899" cy="58723"/>
          </a:xfrm>
          <a:prstGeom prst="trapezoi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 name="梯形 108"/>
          <p:cNvSpPr/>
          <p:nvPr/>
        </p:nvSpPr>
        <p:spPr>
          <a:xfrm rot="10800000">
            <a:off x="9799738" y="5965970"/>
            <a:ext cx="838899" cy="58723"/>
          </a:xfrm>
          <a:prstGeom prst="trapezoi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 name="矩形 109"/>
          <p:cNvSpPr/>
          <p:nvPr/>
        </p:nvSpPr>
        <p:spPr>
          <a:xfrm>
            <a:off x="2916248" y="719248"/>
            <a:ext cx="1210588" cy="400110"/>
          </a:xfrm>
          <a:prstGeom prst="rect">
            <a:avLst/>
          </a:prstGeom>
        </p:spPr>
        <p:txBody>
          <a:bodyPr wrap="none">
            <a:spAutoFit/>
          </a:bodyPr>
          <a:lstStyle/>
          <a:p>
            <a:r>
              <a:rPr lang="zh-CN" altLang="en-US" sz="2000" b="1" dirty="0" smtClean="0">
                <a:solidFill>
                  <a:schemeClr val="accent1">
                    <a:lumMod val="50000"/>
                  </a:schemeClr>
                </a:solidFill>
              </a:rPr>
              <a:t>解决方案</a:t>
            </a:r>
            <a:endParaRPr lang="zh-CN" altLang="en-US" sz="2000" dirty="0">
              <a:solidFill>
                <a:schemeClr val="accent1">
                  <a:lumMod val="50000"/>
                </a:schemeClr>
              </a:solidFill>
            </a:endParaRPr>
          </a:p>
        </p:txBody>
      </p:sp>
    </p:spTree>
    <p:custDataLst>
      <p:tags r:id="rId1"/>
    </p:custData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6"/>
          <p:cNvSpPr/>
          <p:nvPr/>
        </p:nvSpPr>
        <p:spPr>
          <a:xfrm>
            <a:off x="3254928" y="1518407"/>
            <a:ext cx="8154100" cy="755009"/>
          </a:xfrm>
          <a:prstGeom prst="rect">
            <a:avLst/>
          </a:prstGeom>
          <a:solidFill>
            <a:srgbClr val="4472C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b="1" dirty="0">
              <a:solidFill>
                <a:schemeClr val="bg1"/>
              </a:solidFill>
              <a:latin typeface="+mn-ea"/>
              <a:sym typeface="微软雅黑" panose="020B0503020204020204" charset="-122"/>
            </a:endParaRPr>
          </a:p>
        </p:txBody>
      </p:sp>
      <p:sp>
        <p:nvSpPr>
          <p:cNvPr id="32" name="矩形 31"/>
          <p:cNvSpPr/>
          <p:nvPr/>
        </p:nvSpPr>
        <p:spPr>
          <a:xfrm>
            <a:off x="822120" y="2399250"/>
            <a:ext cx="10603685" cy="3573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806745" y="6041470"/>
            <a:ext cx="6474900" cy="501943"/>
          </a:xfrm>
          <a:prstGeom prst="rect">
            <a:avLst/>
          </a:prstGeom>
          <a:solidFill>
            <a:srgbClr val="45B66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9076888" y="6059649"/>
            <a:ext cx="2348917" cy="492153"/>
          </a:xfrm>
          <a:prstGeom prst="rect">
            <a:avLst/>
          </a:prstGeom>
          <a:solidFill>
            <a:srgbClr val="70AD47"/>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7331979" y="6041239"/>
            <a:ext cx="1677798" cy="510564"/>
          </a:xfrm>
          <a:prstGeom prst="rect">
            <a:avLst/>
          </a:prstGeom>
          <a:solidFill>
            <a:srgbClr val="43BEB9"/>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图片 16" descr="logo.png"/>
          <p:cNvPicPr>
            <a:picLocks noChangeAspect="1"/>
          </p:cNvPicPr>
          <p:nvPr/>
        </p:nvPicPr>
        <p:blipFill>
          <a:blip r:embed="rId3" cstate="print"/>
          <a:stretch>
            <a:fillRect/>
          </a:stretch>
        </p:blipFill>
        <p:spPr>
          <a:xfrm>
            <a:off x="523241" y="596265"/>
            <a:ext cx="2222500" cy="555625"/>
          </a:xfrm>
          <a:prstGeom prst="rect">
            <a:avLst/>
          </a:prstGeom>
        </p:spPr>
      </p:pic>
      <p:sp>
        <p:nvSpPr>
          <p:cNvPr id="18" name="object 7"/>
          <p:cNvSpPr/>
          <p:nvPr/>
        </p:nvSpPr>
        <p:spPr>
          <a:xfrm>
            <a:off x="1562446" y="2677954"/>
            <a:ext cx="9647268" cy="2904446"/>
          </a:xfrm>
          <a:prstGeom prst="rect">
            <a:avLst/>
          </a:prstGeom>
          <a:blipFill>
            <a:blip r:embed="rId4" cstate="print"/>
            <a:stretch>
              <a:fillRect/>
            </a:stretch>
          </a:blipFill>
        </p:spPr>
        <p:txBody>
          <a:bodyPr wrap="square" lIns="0" tIns="0" rIns="0" bIns="0" rtlCol="0"/>
          <a:lstStyle/>
          <a:p>
            <a:endParaRPr/>
          </a:p>
        </p:txBody>
      </p:sp>
      <p:sp>
        <p:nvSpPr>
          <p:cNvPr id="19" name="object 8"/>
          <p:cNvSpPr/>
          <p:nvPr/>
        </p:nvSpPr>
        <p:spPr>
          <a:xfrm>
            <a:off x="956344" y="2533475"/>
            <a:ext cx="6196119" cy="3317041"/>
          </a:xfrm>
          <a:custGeom>
            <a:avLst/>
            <a:gdLst/>
            <a:ahLst/>
            <a:cxnLst/>
            <a:rect l="l" t="t" r="r" b="b"/>
            <a:pathLst>
              <a:path w="7002780" h="3744595">
                <a:moveTo>
                  <a:pt x="0" y="624077"/>
                </a:moveTo>
                <a:lnTo>
                  <a:pt x="2068" y="572892"/>
                </a:lnTo>
                <a:lnTo>
                  <a:pt x="8168" y="522847"/>
                </a:lnTo>
                <a:lnTo>
                  <a:pt x="18137" y="474101"/>
                </a:lnTo>
                <a:lnTo>
                  <a:pt x="31816" y="426817"/>
                </a:lnTo>
                <a:lnTo>
                  <a:pt x="49043" y="381154"/>
                </a:lnTo>
                <a:lnTo>
                  <a:pt x="69659" y="337274"/>
                </a:lnTo>
                <a:lnTo>
                  <a:pt x="93502" y="295336"/>
                </a:lnTo>
                <a:lnTo>
                  <a:pt x="120411" y="255501"/>
                </a:lnTo>
                <a:lnTo>
                  <a:pt x="150227" y="217930"/>
                </a:lnTo>
                <a:lnTo>
                  <a:pt x="182789" y="182784"/>
                </a:lnTo>
                <a:lnTo>
                  <a:pt x="217936" y="150223"/>
                </a:lnTo>
                <a:lnTo>
                  <a:pt x="255507" y="120408"/>
                </a:lnTo>
                <a:lnTo>
                  <a:pt x="295341" y="93499"/>
                </a:lnTo>
                <a:lnTo>
                  <a:pt x="337279" y="69656"/>
                </a:lnTo>
                <a:lnTo>
                  <a:pt x="381160" y="49041"/>
                </a:lnTo>
                <a:lnTo>
                  <a:pt x="426822" y="31815"/>
                </a:lnTo>
                <a:lnTo>
                  <a:pt x="474105" y="18136"/>
                </a:lnTo>
                <a:lnTo>
                  <a:pt x="522850" y="8167"/>
                </a:lnTo>
                <a:lnTo>
                  <a:pt x="572894" y="2068"/>
                </a:lnTo>
                <a:lnTo>
                  <a:pt x="624077" y="0"/>
                </a:lnTo>
                <a:lnTo>
                  <a:pt x="6378702" y="0"/>
                </a:lnTo>
                <a:lnTo>
                  <a:pt x="6429887" y="2068"/>
                </a:lnTo>
                <a:lnTo>
                  <a:pt x="6479932" y="8167"/>
                </a:lnTo>
                <a:lnTo>
                  <a:pt x="6528678" y="18136"/>
                </a:lnTo>
                <a:lnTo>
                  <a:pt x="6575962" y="31815"/>
                </a:lnTo>
                <a:lnTo>
                  <a:pt x="6621625" y="49041"/>
                </a:lnTo>
                <a:lnTo>
                  <a:pt x="6665505" y="69656"/>
                </a:lnTo>
                <a:lnTo>
                  <a:pt x="6707443" y="93499"/>
                </a:lnTo>
                <a:lnTo>
                  <a:pt x="6747278" y="120408"/>
                </a:lnTo>
                <a:lnTo>
                  <a:pt x="6784849" y="150223"/>
                </a:lnTo>
                <a:lnTo>
                  <a:pt x="6819995" y="182784"/>
                </a:lnTo>
                <a:lnTo>
                  <a:pt x="6852556" y="217930"/>
                </a:lnTo>
                <a:lnTo>
                  <a:pt x="6882371" y="255501"/>
                </a:lnTo>
                <a:lnTo>
                  <a:pt x="6909280" y="295336"/>
                </a:lnTo>
                <a:lnTo>
                  <a:pt x="6933123" y="337274"/>
                </a:lnTo>
                <a:lnTo>
                  <a:pt x="6953738" y="381154"/>
                </a:lnTo>
                <a:lnTo>
                  <a:pt x="6970964" y="426817"/>
                </a:lnTo>
                <a:lnTo>
                  <a:pt x="6984643" y="474101"/>
                </a:lnTo>
                <a:lnTo>
                  <a:pt x="6994612" y="522847"/>
                </a:lnTo>
                <a:lnTo>
                  <a:pt x="7000711" y="572892"/>
                </a:lnTo>
                <a:lnTo>
                  <a:pt x="7002780" y="624077"/>
                </a:lnTo>
                <a:lnTo>
                  <a:pt x="7002780" y="3120390"/>
                </a:lnTo>
                <a:lnTo>
                  <a:pt x="7000711" y="3171573"/>
                </a:lnTo>
                <a:lnTo>
                  <a:pt x="6994612" y="3221617"/>
                </a:lnTo>
                <a:lnTo>
                  <a:pt x="6984643" y="3270362"/>
                </a:lnTo>
                <a:lnTo>
                  <a:pt x="6970964" y="3317645"/>
                </a:lnTo>
                <a:lnTo>
                  <a:pt x="6953738" y="3363307"/>
                </a:lnTo>
                <a:lnTo>
                  <a:pt x="6933123" y="3407188"/>
                </a:lnTo>
                <a:lnTo>
                  <a:pt x="6909280" y="3449126"/>
                </a:lnTo>
                <a:lnTo>
                  <a:pt x="6882371" y="3488960"/>
                </a:lnTo>
                <a:lnTo>
                  <a:pt x="6852556" y="3526531"/>
                </a:lnTo>
                <a:lnTo>
                  <a:pt x="6819995" y="3561678"/>
                </a:lnTo>
                <a:lnTo>
                  <a:pt x="6784849" y="3594240"/>
                </a:lnTo>
                <a:lnTo>
                  <a:pt x="6747278" y="3624056"/>
                </a:lnTo>
                <a:lnTo>
                  <a:pt x="6707443" y="3650965"/>
                </a:lnTo>
                <a:lnTo>
                  <a:pt x="6665505" y="3674808"/>
                </a:lnTo>
                <a:lnTo>
                  <a:pt x="6621625" y="3695424"/>
                </a:lnTo>
                <a:lnTo>
                  <a:pt x="6575962" y="3712651"/>
                </a:lnTo>
                <a:lnTo>
                  <a:pt x="6528678" y="3726330"/>
                </a:lnTo>
                <a:lnTo>
                  <a:pt x="6479932" y="3736299"/>
                </a:lnTo>
                <a:lnTo>
                  <a:pt x="6429887" y="3742399"/>
                </a:lnTo>
                <a:lnTo>
                  <a:pt x="6378702" y="3744467"/>
                </a:lnTo>
                <a:lnTo>
                  <a:pt x="624077" y="3744467"/>
                </a:lnTo>
                <a:lnTo>
                  <a:pt x="572894" y="3742399"/>
                </a:lnTo>
                <a:lnTo>
                  <a:pt x="522850" y="3736299"/>
                </a:lnTo>
                <a:lnTo>
                  <a:pt x="474105" y="3726330"/>
                </a:lnTo>
                <a:lnTo>
                  <a:pt x="426822" y="3712651"/>
                </a:lnTo>
                <a:lnTo>
                  <a:pt x="381160" y="3695424"/>
                </a:lnTo>
                <a:lnTo>
                  <a:pt x="337279" y="3674808"/>
                </a:lnTo>
                <a:lnTo>
                  <a:pt x="295341" y="3650965"/>
                </a:lnTo>
                <a:lnTo>
                  <a:pt x="255507" y="3624056"/>
                </a:lnTo>
                <a:lnTo>
                  <a:pt x="217936" y="3594240"/>
                </a:lnTo>
                <a:lnTo>
                  <a:pt x="182789" y="3561678"/>
                </a:lnTo>
                <a:lnTo>
                  <a:pt x="150227" y="3526531"/>
                </a:lnTo>
                <a:lnTo>
                  <a:pt x="120411" y="3488960"/>
                </a:lnTo>
                <a:lnTo>
                  <a:pt x="93502" y="3449126"/>
                </a:lnTo>
                <a:lnTo>
                  <a:pt x="69659" y="3407188"/>
                </a:lnTo>
                <a:lnTo>
                  <a:pt x="49043" y="3363307"/>
                </a:lnTo>
                <a:lnTo>
                  <a:pt x="31816" y="3317645"/>
                </a:lnTo>
                <a:lnTo>
                  <a:pt x="18137" y="3270362"/>
                </a:lnTo>
                <a:lnTo>
                  <a:pt x="8168" y="3221617"/>
                </a:lnTo>
                <a:lnTo>
                  <a:pt x="2068" y="3171573"/>
                </a:lnTo>
                <a:lnTo>
                  <a:pt x="0" y="3120390"/>
                </a:lnTo>
                <a:lnTo>
                  <a:pt x="0" y="624077"/>
                </a:lnTo>
                <a:close/>
              </a:path>
            </a:pathLst>
          </a:custGeom>
          <a:ln w="25908">
            <a:solidFill>
              <a:srgbClr val="173884"/>
            </a:solidFill>
            <a:prstDash val="lgDash"/>
          </a:ln>
        </p:spPr>
        <p:txBody>
          <a:bodyPr wrap="square" lIns="0" tIns="0" rIns="0" bIns="0" rtlCol="0"/>
          <a:lstStyle/>
          <a:p>
            <a:endParaRPr/>
          </a:p>
        </p:txBody>
      </p:sp>
      <p:sp>
        <p:nvSpPr>
          <p:cNvPr id="20" name="object 9"/>
          <p:cNvSpPr/>
          <p:nvPr/>
        </p:nvSpPr>
        <p:spPr>
          <a:xfrm>
            <a:off x="7495050" y="2533475"/>
            <a:ext cx="1337773" cy="3317041"/>
          </a:xfrm>
          <a:custGeom>
            <a:avLst/>
            <a:gdLst/>
            <a:ahLst/>
            <a:cxnLst/>
            <a:rect l="l" t="t" r="r" b="b"/>
            <a:pathLst>
              <a:path w="1511934" h="3744595">
                <a:moveTo>
                  <a:pt x="0" y="251967"/>
                </a:moveTo>
                <a:lnTo>
                  <a:pt x="3296" y="211089"/>
                </a:lnTo>
                <a:lnTo>
                  <a:pt x="12842" y="172313"/>
                </a:lnTo>
                <a:lnTo>
                  <a:pt x="28117" y="136159"/>
                </a:lnTo>
                <a:lnTo>
                  <a:pt x="48605" y="103144"/>
                </a:lnTo>
                <a:lnTo>
                  <a:pt x="73787" y="73787"/>
                </a:lnTo>
                <a:lnTo>
                  <a:pt x="103144" y="48605"/>
                </a:lnTo>
                <a:lnTo>
                  <a:pt x="136159" y="28117"/>
                </a:lnTo>
                <a:lnTo>
                  <a:pt x="172313" y="12842"/>
                </a:lnTo>
                <a:lnTo>
                  <a:pt x="211089" y="3296"/>
                </a:lnTo>
                <a:lnTo>
                  <a:pt x="251968" y="0"/>
                </a:lnTo>
                <a:lnTo>
                  <a:pt x="1259840" y="0"/>
                </a:lnTo>
                <a:lnTo>
                  <a:pt x="1300718" y="3296"/>
                </a:lnTo>
                <a:lnTo>
                  <a:pt x="1339494" y="12842"/>
                </a:lnTo>
                <a:lnTo>
                  <a:pt x="1375648" y="28117"/>
                </a:lnTo>
                <a:lnTo>
                  <a:pt x="1408663" y="48605"/>
                </a:lnTo>
                <a:lnTo>
                  <a:pt x="1438021" y="73786"/>
                </a:lnTo>
                <a:lnTo>
                  <a:pt x="1463202" y="103144"/>
                </a:lnTo>
                <a:lnTo>
                  <a:pt x="1483690" y="136159"/>
                </a:lnTo>
                <a:lnTo>
                  <a:pt x="1498965" y="172313"/>
                </a:lnTo>
                <a:lnTo>
                  <a:pt x="1508511" y="211089"/>
                </a:lnTo>
                <a:lnTo>
                  <a:pt x="1511808" y="251967"/>
                </a:lnTo>
                <a:lnTo>
                  <a:pt x="1511808" y="3492487"/>
                </a:lnTo>
                <a:lnTo>
                  <a:pt x="1508511" y="3533360"/>
                </a:lnTo>
                <a:lnTo>
                  <a:pt x="1498965" y="3572133"/>
                </a:lnTo>
                <a:lnTo>
                  <a:pt x="1483690" y="3608287"/>
                </a:lnTo>
                <a:lnTo>
                  <a:pt x="1463202" y="3641304"/>
                </a:lnTo>
                <a:lnTo>
                  <a:pt x="1438021" y="3670665"/>
                </a:lnTo>
                <a:lnTo>
                  <a:pt x="1408663" y="3695850"/>
                </a:lnTo>
                <a:lnTo>
                  <a:pt x="1375648" y="3716342"/>
                </a:lnTo>
                <a:lnTo>
                  <a:pt x="1339494" y="3731622"/>
                </a:lnTo>
                <a:lnTo>
                  <a:pt x="1300718" y="3741170"/>
                </a:lnTo>
                <a:lnTo>
                  <a:pt x="1259840" y="3744467"/>
                </a:lnTo>
                <a:lnTo>
                  <a:pt x="251968" y="3744467"/>
                </a:lnTo>
                <a:lnTo>
                  <a:pt x="211089" y="3741170"/>
                </a:lnTo>
                <a:lnTo>
                  <a:pt x="172313" y="3731622"/>
                </a:lnTo>
                <a:lnTo>
                  <a:pt x="136159" y="3716342"/>
                </a:lnTo>
                <a:lnTo>
                  <a:pt x="103144" y="3695850"/>
                </a:lnTo>
                <a:lnTo>
                  <a:pt x="73786" y="3670665"/>
                </a:lnTo>
                <a:lnTo>
                  <a:pt x="48605" y="3641304"/>
                </a:lnTo>
                <a:lnTo>
                  <a:pt x="28117" y="3608287"/>
                </a:lnTo>
                <a:lnTo>
                  <a:pt x="12842" y="3572133"/>
                </a:lnTo>
                <a:lnTo>
                  <a:pt x="3296" y="3533360"/>
                </a:lnTo>
                <a:lnTo>
                  <a:pt x="0" y="3492487"/>
                </a:lnTo>
                <a:lnTo>
                  <a:pt x="0" y="251967"/>
                </a:lnTo>
                <a:close/>
              </a:path>
            </a:pathLst>
          </a:custGeom>
          <a:ln w="25908">
            <a:solidFill>
              <a:srgbClr val="173884"/>
            </a:solidFill>
            <a:prstDash val="lgDash"/>
          </a:ln>
        </p:spPr>
        <p:txBody>
          <a:bodyPr wrap="square" lIns="0" tIns="0" rIns="0" bIns="0" rtlCol="0"/>
          <a:lstStyle/>
          <a:p>
            <a:endParaRPr/>
          </a:p>
        </p:txBody>
      </p:sp>
      <p:sp>
        <p:nvSpPr>
          <p:cNvPr id="21" name="object 10"/>
          <p:cNvSpPr/>
          <p:nvPr/>
        </p:nvSpPr>
        <p:spPr>
          <a:xfrm>
            <a:off x="9217757" y="2533475"/>
            <a:ext cx="2038966" cy="3317041"/>
          </a:xfrm>
          <a:custGeom>
            <a:avLst/>
            <a:gdLst/>
            <a:ahLst/>
            <a:cxnLst/>
            <a:rect l="l" t="t" r="r" b="b"/>
            <a:pathLst>
              <a:path w="2304415" h="3744595">
                <a:moveTo>
                  <a:pt x="0" y="384048"/>
                </a:moveTo>
                <a:lnTo>
                  <a:pt x="5026" y="321756"/>
                </a:lnTo>
                <a:lnTo>
                  <a:pt x="19580" y="262664"/>
                </a:lnTo>
                <a:lnTo>
                  <a:pt x="42869" y="207561"/>
                </a:lnTo>
                <a:lnTo>
                  <a:pt x="74102" y="157240"/>
                </a:lnTo>
                <a:lnTo>
                  <a:pt x="112490" y="112490"/>
                </a:lnTo>
                <a:lnTo>
                  <a:pt x="157240" y="74102"/>
                </a:lnTo>
                <a:lnTo>
                  <a:pt x="207561" y="42869"/>
                </a:lnTo>
                <a:lnTo>
                  <a:pt x="262664" y="19580"/>
                </a:lnTo>
                <a:lnTo>
                  <a:pt x="321756" y="5026"/>
                </a:lnTo>
                <a:lnTo>
                  <a:pt x="384048" y="0"/>
                </a:lnTo>
                <a:lnTo>
                  <a:pt x="1920239" y="0"/>
                </a:lnTo>
                <a:lnTo>
                  <a:pt x="1982531" y="5026"/>
                </a:lnTo>
                <a:lnTo>
                  <a:pt x="2041623" y="19580"/>
                </a:lnTo>
                <a:lnTo>
                  <a:pt x="2096726" y="42869"/>
                </a:lnTo>
                <a:lnTo>
                  <a:pt x="2147047" y="74102"/>
                </a:lnTo>
                <a:lnTo>
                  <a:pt x="2191797" y="112490"/>
                </a:lnTo>
                <a:lnTo>
                  <a:pt x="2230185" y="157240"/>
                </a:lnTo>
                <a:lnTo>
                  <a:pt x="2261418" y="207561"/>
                </a:lnTo>
                <a:lnTo>
                  <a:pt x="2284707" y="262664"/>
                </a:lnTo>
                <a:lnTo>
                  <a:pt x="2299261" y="321756"/>
                </a:lnTo>
                <a:lnTo>
                  <a:pt x="2304287" y="384048"/>
                </a:lnTo>
                <a:lnTo>
                  <a:pt x="2304287" y="3360419"/>
                </a:lnTo>
                <a:lnTo>
                  <a:pt x="2299261" y="3422714"/>
                </a:lnTo>
                <a:lnTo>
                  <a:pt x="2284707" y="3481808"/>
                </a:lnTo>
                <a:lnTo>
                  <a:pt x="2261418" y="3536911"/>
                </a:lnTo>
                <a:lnTo>
                  <a:pt x="2230185" y="3587233"/>
                </a:lnTo>
                <a:lnTo>
                  <a:pt x="2191797" y="3631982"/>
                </a:lnTo>
                <a:lnTo>
                  <a:pt x="2147047" y="3670368"/>
                </a:lnTo>
                <a:lnTo>
                  <a:pt x="2096726" y="3701601"/>
                </a:lnTo>
                <a:lnTo>
                  <a:pt x="2041623" y="3724888"/>
                </a:lnTo>
                <a:lnTo>
                  <a:pt x="1982531" y="3739441"/>
                </a:lnTo>
                <a:lnTo>
                  <a:pt x="1920239" y="3744467"/>
                </a:lnTo>
                <a:lnTo>
                  <a:pt x="384048" y="3744467"/>
                </a:lnTo>
                <a:lnTo>
                  <a:pt x="321756" y="3739441"/>
                </a:lnTo>
                <a:lnTo>
                  <a:pt x="262664" y="3724888"/>
                </a:lnTo>
                <a:lnTo>
                  <a:pt x="207561" y="3701601"/>
                </a:lnTo>
                <a:lnTo>
                  <a:pt x="157240" y="3670368"/>
                </a:lnTo>
                <a:lnTo>
                  <a:pt x="112490" y="3631982"/>
                </a:lnTo>
                <a:lnTo>
                  <a:pt x="74102" y="3587233"/>
                </a:lnTo>
                <a:lnTo>
                  <a:pt x="42869" y="3536911"/>
                </a:lnTo>
                <a:lnTo>
                  <a:pt x="19580" y="3481808"/>
                </a:lnTo>
                <a:lnTo>
                  <a:pt x="5026" y="3422714"/>
                </a:lnTo>
                <a:lnTo>
                  <a:pt x="0" y="3360419"/>
                </a:lnTo>
                <a:lnTo>
                  <a:pt x="0" y="384048"/>
                </a:lnTo>
                <a:close/>
              </a:path>
            </a:pathLst>
          </a:custGeom>
          <a:ln w="25908">
            <a:solidFill>
              <a:srgbClr val="173884"/>
            </a:solidFill>
            <a:prstDash val="lgDash"/>
          </a:ln>
        </p:spPr>
        <p:txBody>
          <a:bodyPr wrap="square" lIns="0" tIns="0" rIns="0" bIns="0" rtlCol="0"/>
          <a:lstStyle/>
          <a:p>
            <a:endParaRPr/>
          </a:p>
        </p:txBody>
      </p:sp>
      <p:sp>
        <p:nvSpPr>
          <p:cNvPr id="33" name="梯形 32"/>
          <p:cNvSpPr/>
          <p:nvPr/>
        </p:nvSpPr>
        <p:spPr>
          <a:xfrm rot="10800000">
            <a:off x="2876110" y="6042245"/>
            <a:ext cx="2643846" cy="56551"/>
          </a:xfrm>
          <a:prstGeom prst="trapezoid">
            <a:avLst/>
          </a:prstGeom>
          <a:solidFill>
            <a:schemeClr val="bg1"/>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梯形 34"/>
          <p:cNvSpPr/>
          <p:nvPr/>
        </p:nvSpPr>
        <p:spPr>
          <a:xfrm rot="10800000">
            <a:off x="7691391" y="6049585"/>
            <a:ext cx="1008112" cy="57600"/>
          </a:xfrm>
          <a:prstGeom prst="trapezoid">
            <a:avLst/>
          </a:prstGeom>
          <a:solidFill>
            <a:schemeClr val="bg1"/>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梯形 35"/>
          <p:cNvSpPr/>
          <p:nvPr/>
        </p:nvSpPr>
        <p:spPr>
          <a:xfrm rot="10800000">
            <a:off x="9773259" y="6066361"/>
            <a:ext cx="1008112" cy="57600"/>
          </a:xfrm>
          <a:prstGeom prst="trapezoid">
            <a:avLst/>
          </a:prstGeom>
          <a:solidFill>
            <a:schemeClr val="bg1"/>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object 22"/>
          <p:cNvSpPr txBox="1"/>
          <p:nvPr/>
        </p:nvSpPr>
        <p:spPr>
          <a:xfrm>
            <a:off x="3512414" y="6159302"/>
            <a:ext cx="1549400" cy="324256"/>
          </a:xfrm>
          <a:prstGeom prst="rect">
            <a:avLst/>
          </a:prstGeom>
        </p:spPr>
        <p:txBody>
          <a:bodyPr vert="horz" wrap="square" lIns="0" tIns="0" rIns="0" bIns="0" rtlCol="0">
            <a:spAutoFit/>
          </a:bodyPr>
          <a:lstStyle/>
          <a:p>
            <a:pPr marL="12700">
              <a:lnSpc>
                <a:spcPts val="2835"/>
              </a:lnSpc>
            </a:pPr>
            <a:r>
              <a:rPr sz="1600" b="1" dirty="0">
                <a:solidFill>
                  <a:srgbClr val="FFFFFF"/>
                </a:solidFill>
                <a:latin typeface="+mn-ea"/>
                <a:cs typeface="宋体" panose="02010600030101010101" pitchFamily="2" charset="-122"/>
              </a:rPr>
              <a:t>智能感知层</a:t>
            </a:r>
            <a:endParaRPr sz="1600" b="1" dirty="0">
              <a:latin typeface="+mn-ea"/>
              <a:cs typeface="宋体" panose="02010600030101010101" pitchFamily="2" charset="-122"/>
            </a:endParaRPr>
          </a:p>
        </p:txBody>
      </p:sp>
      <p:sp>
        <p:nvSpPr>
          <p:cNvPr id="38" name="object 22"/>
          <p:cNvSpPr txBox="1"/>
          <p:nvPr/>
        </p:nvSpPr>
        <p:spPr>
          <a:xfrm>
            <a:off x="7698520" y="6159303"/>
            <a:ext cx="1549400" cy="359073"/>
          </a:xfrm>
          <a:prstGeom prst="rect">
            <a:avLst/>
          </a:prstGeom>
        </p:spPr>
        <p:txBody>
          <a:bodyPr vert="horz" wrap="square" lIns="0" tIns="0" rIns="0" bIns="0" rtlCol="0">
            <a:spAutoFit/>
          </a:bodyPr>
          <a:lstStyle/>
          <a:p>
            <a:pPr marL="12700">
              <a:lnSpc>
                <a:spcPts val="2835"/>
              </a:lnSpc>
            </a:pPr>
            <a:r>
              <a:rPr sz="1600" b="1" dirty="0" err="1" smtClean="0">
                <a:solidFill>
                  <a:srgbClr val="FFFFFF"/>
                </a:solidFill>
                <a:latin typeface="+mn-ea"/>
                <a:cs typeface="宋体" panose="02010600030101010101" pitchFamily="2" charset="-122"/>
              </a:rPr>
              <a:t>智能</a:t>
            </a:r>
            <a:r>
              <a:rPr lang="zh-CN" altLang="en-US" sz="1600" b="1" dirty="0" smtClean="0">
                <a:solidFill>
                  <a:srgbClr val="FFFFFF"/>
                </a:solidFill>
                <a:latin typeface="+mn-ea"/>
                <a:cs typeface="宋体" panose="02010600030101010101" pitchFamily="2" charset="-122"/>
              </a:rPr>
              <a:t>传输</a:t>
            </a:r>
            <a:r>
              <a:rPr sz="1600" b="1" dirty="0" smtClean="0">
                <a:solidFill>
                  <a:srgbClr val="FFFFFF"/>
                </a:solidFill>
                <a:latin typeface="+mn-ea"/>
                <a:cs typeface="宋体" panose="02010600030101010101" pitchFamily="2" charset="-122"/>
              </a:rPr>
              <a:t>层</a:t>
            </a:r>
            <a:endParaRPr sz="1600" b="1" dirty="0">
              <a:latin typeface="+mn-ea"/>
              <a:cs typeface="宋体" panose="02010600030101010101" pitchFamily="2" charset="-122"/>
            </a:endParaRPr>
          </a:p>
        </p:txBody>
      </p:sp>
      <p:sp>
        <p:nvSpPr>
          <p:cNvPr id="39" name="object 22"/>
          <p:cNvSpPr txBox="1"/>
          <p:nvPr/>
        </p:nvSpPr>
        <p:spPr>
          <a:xfrm>
            <a:off x="9762212" y="6159303"/>
            <a:ext cx="1549400" cy="324256"/>
          </a:xfrm>
          <a:prstGeom prst="rect">
            <a:avLst/>
          </a:prstGeom>
        </p:spPr>
        <p:txBody>
          <a:bodyPr vert="horz" wrap="square" lIns="0" tIns="0" rIns="0" bIns="0" rtlCol="0">
            <a:spAutoFit/>
          </a:bodyPr>
          <a:lstStyle/>
          <a:p>
            <a:pPr marL="12700">
              <a:lnSpc>
                <a:spcPts val="2835"/>
              </a:lnSpc>
            </a:pPr>
            <a:r>
              <a:rPr sz="1600" b="1" dirty="0" err="1" smtClean="0">
                <a:solidFill>
                  <a:srgbClr val="FFFFFF"/>
                </a:solidFill>
                <a:latin typeface="微软雅黑" pitchFamily="34" charset="-122"/>
                <a:ea typeface="微软雅黑" pitchFamily="34" charset="-122"/>
                <a:cs typeface="宋体" panose="02010600030101010101" pitchFamily="2" charset="-122"/>
              </a:rPr>
              <a:t>智能</a:t>
            </a:r>
            <a:r>
              <a:rPr lang="zh-CN" altLang="en-US" sz="1600" b="1" dirty="0" smtClean="0">
                <a:solidFill>
                  <a:srgbClr val="FFFFFF"/>
                </a:solidFill>
                <a:latin typeface="微软雅黑" pitchFamily="34" charset="-122"/>
                <a:ea typeface="微软雅黑" pitchFamily="34" charset="-122"/>
                <a:cs typeface="宋体" panose="02010600030101010101" pitchFamily="2" charset="-122"/>
              </a:rPr>
              <a:t>应用</a:t>
            </a:r>
            <a:r>
              <a:rPr sz="1600" b="1" dirty="0" smtClean="0">
                <a:solidFill>
                  <a:srgbClr val="FFFFFF"/>
                </a:solidFill>
                <a:latin typeface="微软雅黑" pitchFamily="34" charset="-122"/>
                <a:ea typeface="微软雅黑" pitchFamily="34" charset="-122"/>
                <a:cs typeface="宋体" panose="02010600030101010101" pitchFamily="2" charset="-122"/>
              </a:rPr>
              <a:t>层</a:t>
            </a:r>
            <a:endParaRPr sz="1600" b="1" dirty="0">
              <a:latin typeface="微软雅黑" pitchFamily="34" charset="-122"/>
              <a:ea typeface="微软雅黑" pitchFamily="34" charset="-122"/>
              <a:cs typeface="宋体" panose="02010600030101010101" pitchFamily="2" charset="-122"/>
            </a:endParaRPr>
          </a:p>
        </p:txBody>
      </p:sp>
      <p:sp>
        <p:nvSpPr>
          <p:cNvPr id="41" name="Rectangle 6"/>
          <p:cNvSpPr/>
          <p:nvPr/>
        </p:nvSpPr>
        <p:spPr>
          <a:xfrm>
            <a:off x="811314" y="1518408"/>
            <a:ext cx="2432050" cy="746620"/>
          </a:xfrm>
          <a:prstGeom prst="rect">
            <a:avLst/>
          </a:prstGeom>
          <a:solidFill>
            <a:srgbClr val="4472C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bg1"/>
                </a:solidFill>
                <a:latin typeface="+mn-ea"/>
                <a:sym typeface="微软雅黑" panose="020B0503020204020204" charset="-122"/>
              </a:rPr>
              <a:t>空气环境质量监测</a:t>
            </a:r>
          </a:p>
        </p:txBody>
      </p:sp>
      <p:sp>
        <p:nvSpPr>
          <p:cNvPr id="43" name="object 6"/>
          <p:cNvSpPr txBox="1"/>
          <p:nvPr/>
        </p:nvSpPr>
        <p:spPr>
          <a:xfrm>
            <a:off x="3481431" y="1727363"/>
            <a:ext cx="7810151" cy="369332"/>
          </a:xfrm>
          <a:prstGeom prst="rect">
            <a:avLst/>
          </a:prstGeom>
        </p:spPr>
        <p:txBody>
          <a:bodyPr vert="horz" wrap="square" lIns="0" tIns="0" rIns="0" bIns="0" rtlCol="0">
            <a:spAutoFit/>
          </a:bodyPr>
          <a:lstStyle/>
          <a:p>
            <a:pPr marL="12700">
              <a:lnSpc>
                <a:spcPct val="100000"/>
              </a:lnSpc>
            </a:pPr>
            <a:r>
              <a:rPr sz="1200" b="1" spc="-10" dirty="0">
                <a:solidFill>
                  <a:schemeClr val="bg1"/>
                </a:solidFill>
                <a:latin typeface="微软雅黑" panose="020B0503020204020204" charset="-122"/>
                <a:cs typeface="微软雅黑" panose="020B0503020204020204" charset="-122"/>
              </a:rPr>
              <a:t>环境空气质量在线监测系统依托先</a:t>
            </a:r>
            <a:r>
              <a:rPr sz="1200" b="1" dirty="0">
                <a:solidFill>
                  <a:schemeClr val="bg1"/>
                </a:solidFill>
                <a:latin typeface="微软雅黑" panose="020B0503020204020204" charset="-122"/>
                <a:cs typeface="微软雅黑" panose="020B0503020204020204" charset="-122"/>
              </a:rPr>
              <a:t>进</a:t>
            </a:r>
            <a:r>
              <a:rPr sz="1200" b="1" spc="-10" dirty="0">
                <a:solidFill>
                  <a:schemeClr val="bg1"/>
                </a:solidFill>
                <a:latin typeface="微软雅黑" panose="020B0503020204020204" charset="-122"/>
                <a:cs typeface="微软雅黑" panose="020B0503020204020204" charset="-122"/>
              </a:rPr>
              <a:t>的物</a:t>
            </a:r>
            <a:r>
              <a:rPr sz="1200" b="1" dirty="0">
                <a:solidFill>
                  <a:schemeClr val="bg1"/>
                </a:solidFill>
                <a:latin typeface="微软雅黑" panose="020B0503020204020204" charset="-122"/>
                <a:cs typeface="微软雅黑" panose="020B0503020204020204" charset="-122"/>
              </a:rPr>
              <a:t>联</a:t>
            </a:r>
            <a:r>
              <a:rPr sz="1200" b="1" spc="-10" dirty="0">
                <a:solidFill>
                  <a:schemeClr val="bg1"/>
                </a:solidFill>
                <a:latin typeface="微软雅黑" panose="020B0503020204020204" charset="-122"/>
                <a:cs typeface="微软雅黑" panose="020B0503020204020204" charset="-122"/>
              </a:rPr>
              <a:t>网架</a:t>
            </a:r>
            <a:r>
              <a:rPr sz="1200" b="1" dirty="0">
                <a:solidFill>
                  <a:schemeClr val="bg1"/>
                </a:solidFill>
                <a:latin typeface="微软雅黑" panose="020B0503020204020204" charset="-122"/>
                <a:cs typeface="微软雅黑" panose="020B0503020204020204" charset="-122"/>
              </a:rPr>
              <a:t>构</a:t>
            </a:r>
            <a:r>
              <a:rPr sz="1200" b="1" spc="-10" dirty="0">
                <a:solidFill>
                  <a:schemeClr val="bg1"/>
                </a:solidFill>
                <a:latin typeface="微软雅黑" panose="020B0503020204020204" charset="-122"/>
                <a:cs typeface="微软雅黑" panose="020B0503020204020204" charset="-122"/>
              </a:rPr>
              <a:t>，由</a:t>
            </a:r>
            <a:r>
              <a:rPr sz="1200" b="1" dirty="0">
                <a:solidFill>
                  <a:schemeClr val="bg1"/>
                </a:solidFill>
                <a:latin typeface="微软雅黑" panose="020B0503020204020204" charset="-122"/>
                <a:cs typeface="微软雅黑" panose="020B0503020204020204" charset="-122"/>
              </a:rPr>
              <a:t>智</a:t>
            </a:r>
            <a:r>
              <a:rPr sz="1200" b="1" spc="-10" dirty="0">
                <a:solidFill>
                  <a:schemeClr val="bg1"/>
                </a:solidFill>
                <a:latin typeface="微软雅黑" panose="020B0503020204020204" charset="-122"/>
                <a:cs typeface="微软雅黑" panose="020B0503020204020204" charset="-122"/>
              </a:rPr>
              <a:t>能传</a:t>
            </a:r>
            <a:r>
              <a:rPr sz="1200" b="1" dirty="0">
                <a:solidFill>
                  <a:schemeClr val="bg1"/>
                </a:solidFill>
                <a:latin typeface="微软雅黑" panose="020B0503020204020204" charset="-122"/>
                <a:cs typeface="微软雅黑" panose="020B0503020204020204" charset="-122"/>
              </a:rPr>
              <a:t>感</a:t>
            </a:r>
            <a:r>
              <a:rPr sz="1200" b="1" spc="-10" dirty="0">
                <a:solidFill>
                  <a:schemeClr val="bg1"/>
                </a:solidFill>
                <a:latin typeface="微软雅黑" panose="020B0503020204020204" charset="-122"/>
                <a:cs typeface="微软雅黑" panose="020B0503020204020204" charset="-122"/>
              </a:rPr>
              <a:t>层、</a:t>
            </a:r>
            <a:r>
              <a:rPr sz="1200" b="1" dirty="0">
                <a:solidFill>
                  <a:schemeClr val="bg1"/>
                </a:solidFill>
                <a:latin typeface="微软雅黑" panose="020B0503020204020204" charset="-122"/>
                <a:cs typeface="微软雅黑" panose="020B0503020204020204" charset="-122"/>
              </a:rPr>
              <a:t>智</a:t>
            </a:r>
            <a:r>
              <a:rPr sz="1200" b="1" spc="-10" dirty="0">
                <a:solidFill>
                  <a:schemeClr val="bg1"/>
                </a:solidFill>
                <a:latin typeface="微软雅黑" panose="020B0503020204020204" charset="-122"/>
                <a:cs typeface="微软雅黑" panose="020B0503020204020204" charset="-122"/>
              </a:rPr>
              <a:t>能传</a:t>
            </a:r>
            <a:r>
              <a:rPr sz="1200" b="1" dirty="0">
                <a:solidFill>
                  <a:schemeClr val="bg1"/>
                </a:solidFill>
                <a:latin typeface="微软雅黑" panose="020B0503020204020204" charset="-122"/>
                <a:cs typeface="微软雅黑" panose="020B0503020204020204" charset="-122"/>
              </a:rPr>
              <a:t>输</a:t>
            </a:r>
            <a:r>
              <a:rPr sz="1200" b="1" spc="-10" dirty="0">
                <a:solidFill>
                  <a:schemeClr val="bg1"/>
                </a:solidFill>
                <a:latin typeface="微软雅黑" panose="020B0503020204020204" charset="-122"/>
                <a:cs typeface="微软雅黑" panose="020B0503020204020204" charset="-122"/>
              </a:rPr>
              <a:t>层和</a:t>
            </a:r>
            <a:r>
              <a:rPr sz="1200" b="1" dirty="0">
                <a:solidFill>
                  <a:schemeClr val="bg1"/>
                </a:solidFill>
                <a:latin typeface="微软雅黑" panose="020B0503020204020204" charset="-122"/>
                <a:cs typeface="微软雅黑" panose="020B0503020204020204" charset="-122"/>
              </a:rPr>
              <a:t>智</a:t>
            </a:r>
            <a:r>
              <a:rPr sz="1200" b="1" spc="-10" dirty="0">
                <a:solidFill>
                  <a:schemeClr val="bg1"/>
                </a:solidFill>
                <a:latin typeface="微软雅黑" panose="020B0503020204020204" charset="-122"/>
                <a:cs typeface="微软雅黑" panose="020B0503020204020204" charset="-122"/>
              </a:rPr>
              <a:t>能应</a:t>
            </a:r>
            <a:r>
              <a:rPr sz="1200" b="1" dirty="0">
                <a:solidFill>
                  <a:schemeClr val="bg1"/>
                </a:solidFill>
                <a:latin typeface="微软雅黑" panose="020B0503020204020204" charset="-122"/>
                <a:cs typeface="微软雅黑" panose="020B0503020204020204" charset="-122"/>
              </a:rPr>
              <a:t>用</a:t>
            </a:r>
            <a:r>
              <a:rPr sz="1200" b="1" spc="-10" dirty="0">
                <a:solidFill>
                  <a:schemeClr val="bg1"/>
                </a:solidFill>
                <a:latin typeface="微软雅黑" panose="020B0503020204020204" charset="-122"/>
                <a:cs typeface="微软雅黑" panose="020B0503020204020204" charset="-122"/>
              </a:rPr>
              <a:t>层构</a:t>
            </a:r>
            <a:r>
              <a:rPr sz="1200" b="1" dirty="0">
                <a:solidFill>
                  <a:schemeClr val="bg1"/>
                </a:solidFill>
                <a:latin typeface="微软雅黑" panose="020B0503020204020204" charset="-122"/>
                <a:cs typeface="微软雅黑" panose="020B0503020204020204" charset="-122"/>
              </a:rPr>
              <a:t>成</a:t>
            </a:r>
            <a:r>
              <a:rPr sz="1200" b="1" spc="0" dirty="0">
                <a:solidFill>
                  <a:schemeClr val="bg1"/>
                </a:solidFill>
                <a:latin typeface="微软雅黑" panose="020B0503020204020204" charset="-122"/>
                <a:cs typeface="微软雅黑" panose="020B0503020204020204" charset="-122"/>
              </a:rPr>
              <a:t>。</a:t>
            </a:r>
            <a:r>
              <a:rPr sz="1200" b="1" spc="-10" dirty="0">
                <a:solidFill>
                  <a:schemeClr val="bg1"/>
                </a:solidFill>
                <a:latin typeface="微软雅黑" panose="020B0503020204020204" charset="-122"/>
                <a:cs typeface="微软雅黑" panose="020B0503020204020204" charset="-122"/>
              </a:rPr>
              <a:t>通</a:t>
            </a:r>
            <a:r>
              <a:rPr sz="1200" b="1" dirty="0">
                <a:solidFill>
                  <a:schemeClr val="bg1"/>
                </a:solidFill>
                <a:latin typeface="微软雅黑" panose="020B0503020204020204" charset="-122"/>
                <a:cs typeface="微软雅黑" panose="020B0503020204020204" charset="-122"/>
              </a:rPr>
              <a:t>过</a:t>
            </a:r>
            <a:r>
              <a:rPr sz="1200" b="1" spc="-10" dirty="0">
                <a:solidFill>
                  <a:schemeClr val="bg1"/>
                </a:solidFill>
                <a:latin typeface="微软雅黑" panose="020B0503020204020204" charset="-122"/>
                <a:cs typeface="微软雅黑" panose="020B0503020204020204" charset="-122"/>
              </a:rPr>
              <a:t>对环境</a:t>
            </a:r>
            <a:r>
              <a:rPr sz="1200" b="1" spc="-5" dirty="0">
                <a:solidFill>
                  <a:schemeClr val="bg1"/>
                </a:solidFill>
                <a:latin typeface="微软雅黑" panose="020B0503020204020204" charset="-122"/>
                <a:cs typeface="微软雅黑" panose="020B0503020204020204" charset="-122"/>
              </a:rPr>
              <a:t>数据的监测、收集、评估及储存等</a:t>
            </a:r>
            <a:r>
              <a:rPr sz="1200" b="1" spc="0" dirty="0">
                <a:solidFill>
                  <a:schemeClr val="bg1"/>
                </a:solidFill>
                <a:latin typeface="微软雅黑" panose="020B0503020204020204" charset="-122"/>
                <a:cs typeface="微软雅黑" panose="020B0503020204020204" charset="-122"/>
              </a:rPr>
              <a:t>过</a:t>
            </a:r>
            <a:r>
              <a:rPr sz="1200" b="1" spc="-5" dirty="0">
                <a:solidFill>
                  <a:schemeClr val="bg1"/>
                </a:solidFill>
                <a:latin typeface="微软雅黑" panose="020B0503020204020204" charset="-122"/>
                <a:cs typeface="微软雅黑" panose="020B0503020204020204" charset="-122"/>
              </a:rPr>
              <a:t>程实</a:t>
            </a:r>
            <a:r>
              <a:rPr sz="1200" b="1" spc="0" dirty="0">
                <a:solidFill>
                  <a:schemeClr val="bg1"/>
                </a:solidFill>
                <a:latin typeface="微软雅黑" panose="020B0503020204020204" charset="-122"/>
                <a:cs typeface="微软雅黑" panose="020B0503020204020204" charset="-122"/>
              </a:rPr>
              <a:t>现</a:t>
            </a:r>
            <a:r>
              <a:rPr sz="1200" b="1" spc="-5" dirty="0">
                <a:solidFill>
                  <a:schemeClr val="bg1"/>
                </a:solidFill>
                <a:latin typeface="微软雅黑" panose="020B0503020204020204" charset="-122"/>
                <a:cs typeface="微软雅黑" panose="020B0503020204020204" charset="-122"/>
              </a:rPr>
              <a:t>区域</a:t>
            </a:r>
            <a:r>
              <a:rPr sz="1200" b="1" spc="0" dirty="0">
                <a:solidFill>
                  <a:schemeClr val="bg1"/>
                </a:solidFill>
                <a:latin typeface="微软雅黑" panose="020B0503020204020204" charset="-122"/>
                <a:cs typeface="微软雅黑" panose="020B0503020204020204" charset="-122"/>
              </a:rPr>
              <a:t>环</a:t>
            </a:r>
            <a:r>
              <a:rPr sz="1200" b="1" spc="-5" dirty="0">
                <a:solidFill>
                  <a:schemeClr val="bg1"/>
                </a:solidFill>
                <a:latin typeface="微软雅黑" panose="020B0503020204020204" charset="-122"/>
                <a:cs typeface="微软雅黑" panose="020B0503020204020204" charset="-122"/>
              </a:rPr>
              <a:t>境空</a:t>
            </a:r>
            <a:r>
              <a:rPr sz="1200" b="1" spc="0" dirty="0">
                <a:solidFill>
                  <a:schemeClr val="bg1"/>
                </a:solidFill>
                <a:latin typeface="微软雅黑" panose="020B0503020204020204" charset="-122"/>
                <a:cs typeface="微软雅黑" panose="020B0503020204020204" charset="-122"/>
              </a:rPr>
              <a:t>气</a:t>
            </a:r>
            <a:r>
              <a:rPr sz="1200" b="1" spc="-5" dirty="0">
                <a:solidFill>
                  <a:schemeClr val="bg1"/>
                </a:solidFill>
                <a:latin typeface="微软雅黑" panose="020B0503020204020204" charset="-122"/>
                <a:cs typeface="微软雅黑" panose="020B0503020204020204" charset="-122"/>
              </a:rPr>
              <a:t>质量</a:t>
            </a:r>
            <a:r>
              <a:rPr sz="1200" b="1" spc="0" dirty="0">
                <a:solidFill>
                  <a:schemeClr val="bg1"/>
                </a:solidFill>
                <a:latin typeface="微软雅黑" panose="020B0503020204020204" charset="-122"/>
                <a:cs typeface="微软雅黑" panose="020B0503020204020204" charset="-122"/>
              </a:rPr>
              <a:t>、</a:t>
            </a:r>
            <a:r>
              <a:rPr sz="1200" b="1" spc="-5" dirty="0">
                <a:solidFill>
                  <a:schemeClr val="bg1"/>
                </a:solidFill>
                <a:latin typeface="微软雅黑" panose="020B0503020204020204" charset="-122"/>
                <a:cs typeface="微软雅黑" panose="020B0503020204020204" charset="-122"/>
              </a:rPr>
              <a:t>环境</a:t>
            </a:r>
            <a:r>
              <a:rPr sz="1200" b="1" spc="0" dirty="0">
                <a:solidFill>
                  <a:schemeClr val="bg1"/>
                </a:solidFill>
                <a:latin typeface="微软雅黑" panose="020B0503020204020204" charset="-122"/>
                <a:cs typeface="微软雅黑" panose="020B0503020204020204" charset="-122"/>
              </a:rPr>
              <a:t>及</a:t>
            </a:r>
            <a:r>
              <a:rPr sz="1200" b="1" spc="-5" dirty="0">
                <a:solidFill>
                  <a:schemeClr val="bg1"/>
                </a:solidFill>
                <a:latin typeface="微软雅黑" panose="020B0503020204020204" charset="-122"/>
                <a:cs typeface="微软雅黑" panose="020B0503020204020204" charset="-122"/>
              </a:rPr>
              <a:t>健康</a:t>
            </a:r>
            <a:r>
              <a:rPr sz="1200" b="1" spc="0" dirty="0">
                <a:solidFill>
                  <a:schemeClr val="bg1"/>
                </a:solidFill>
                <a:latin typeface="微软雅黑" panose="020B0503020204020204" charset="-122"/>
                <a:cs typeface="微软雅黑" panose="020B0503020204020204" charset="-122"/>
              </a:rPr>
              <a:t>保护</a:t>
            </a:r>
            <a:r>
              <a:rPr sz="1200" b="1" spc="-5" dirty="0">
                <a:solidFill>
                  <a:schemeClr val="bg1"/>
                </a:solidFill>
                <a:latin typeface="微软雅黑" panose="020B0503020204020204" charset="-122"/>
                <a:cs typeface="微软雅黑" panose="020B0503020204020204" charset="-122"/>
              </a:rPr>
              <a:t>评</a:t>
            </a:r>
            <a:r>
              <a:rPr sz="1200" b="1" spc="0" dirty="0">
                <a:solidFill>
                  <a:schemeClr val="bg1"/>
                </a:solidFill>
                <a:latin typeface="微软雅黑" panose="020B0503020204020204" charset="-122"/>
                <a:cs typeface="微软雅黑" panose="020B0503020204020204" charset="-122"/>
              </a:rPr>
              <a:t>估</a:t>
            </a:r>
            <a:r>
              <a:rPr sz="1200" b="1" spc="-5" dirty="0">
                <a:solidFill>
                  <a:schemeClr val="bg1"/>
                </a:solidFill>
                <a:latin typeface="微软雅黑" panose="020B0503020204020204" charset="-122"/>
                <a:cs typeface="微软雅黑" panose="020B0503020204020204" charset="-122"/>
              </a:rPr>
              <a:t>。</a:t>
            </a:r>
            <a:endParaRPr sz="1200" b="1" dirty="0">
              <a:solidFill>
                <a:schemeClr val="bg1"/>
              </a:solidFill>
              <a:latin typeface="微软雅黑" panose="020B0503020204020204" charset="-122"/>
              <a:cs typeface="微软雅黑" panose="020B0503020204020204" charset="-122"/>
            </a:endParaRPr>
          </a:p>
        </p:txBody>
      </p:sp>
    </p:spTree>
    <p:custDataLst>
      <p:tags r:id="rId1"/>
    </p:custData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矩形 27"/>
          <p:cNvSpPr/>
          <p:nvPr/>
        </p:nvSpPr>
        <p:spPr>
          <a:xfrm>
            <a:off x="805344" y="1283515"/>
            <a:ext cx="4521666" cy="5285065"/>
          </a:xfrm>
          <a:prstGeom prst="rect">
            <a:avLst/>
          </a:prstGeom>
          <a:gradFill flip="none" rotWithShape="1">
            <a:gsLst>
              <a:gs pos="0">
                <a:srgbClr val="4472C4">
                  <a:shade val="30000"/>
                  <a:satMod val="115000"/>
                  <a:alpha val="25000"/>
                </a:srgbClr>
              </a:gs>
              <a:gs pos="50000">
                <a:srgbClr val="4472C4">
                  <a:shade val="67500"/>
                  <a:satMod val="115000"/>
                </a:srgbClr>
              </a:gs>
              <a:gs pos="100000">
                <a:srgbClr val="4472C4">
                  <a:shade val="100000"/>
                  <a:satMod val="115000"/>
                </a:srgbClr>
              </a:gs>
            </a:gsLst>
            <a:path path="rect">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5426668" y="1258350"/>
            <a:ext cx="6032693" cy="530184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图片 16" descr="logo.png"/>
          <p:cNvPicPr>
            <a:picLocks noChangeAspect="1"/>
          </p:cNvPicPr>
          <p:nvPr/>
        </p:nvPicPr>
        <p:blipFill>
          <a:blip r:embed="rId3" cstate="print"/>
          <a:stretch>
            <a:fillRect/>
          </a:stretch>
        </p:blipFill>
        <p:spPr>
          <a:xfrm>
            <a:off x="523241" y="369762"/>
            <a:ext cx="2222500" cy="555625"/>
          </a:xfrm>
          <a:prstGeom prst="rect">
            <a:avLst/>
          </a:prstGeom>
        </p:spPr>
      </p:pic>
      <p:pic>
        <p:nvPicPr>
          <p:cNvPr id="22" name="图片 5"/>
          <p:cNvPicPr>
            <a:picLocks noChangeAspect="1"/>
          </p:cNvPicPr>
          <p:nvPr/>
        </p:nvPicPr>
        <p:blipFill>
          <a:blip r:embed="rId4" cstate="print"/>
          <a:stretch>
            <a:fillRect/>
          </a:stretch>
        </p:blipFill>
        <p:spPr>
          <a:xfrm>
            <a:off x="5494789" y="1310499"/>
            <a:ext cx="5859195" cy="5246008"/>
          </a:xfrm>
          <a:prstGeom prst="rect">
            <a:avLst/>
          </a:prstGeom>
          <a:noFill/>
          <a:ln w="9525">
            <a:noFill/>
          </a:ln>
        </p:spPr>
      </p:pic>
      <p:sp>
        <p:nvSpPr>
          <p:cNvPr id="24" name="矩形 8"/>
          <p:cNvSpPr/>
          <p:nvPr/>
        </p:nvSpPr>
        <p:spPr>
          <a:xfrm>
            <a:off x="914400" y="5035609"/>
            <a:ext cx="4102217" cy="1384995"/>
          </a:xfrm>
          <a:prstGeom prst="rect">
            <a:avLst/>
          </a:prstGeom>
          <a:noFill/>
          <a:ln w="9525">
            <a:noFill/>
          </a:ln>
        </p:spPr>
        <p:txBody>
          <a:bodyPr wrap="square">
            <a:spAutoFit/>
          </a:bodyPr>
          <a:lstStyle/>
          <a:p>
            <a:pPr algn="just">
              <a:lnSpc>
                <a:spcPct val="150000"/>
              </a:lnSpc>
            </a:pPr>
            <a:r>
              <a:rPr lang="zh-CN" altLang="en-US" sz="1400" b="1" dirty="0">
                <a:solidFill>
                  <a:schemeClr val="bg1"/>
                </a:solidFill>
                <a:latin typeface="+mn-ea"/>
                <a:sym typeface="Times New Roman" panose="02020603050405020304" pitchFamily="2" charset="0"/>
              </a:rPr>
              <a:t>项目的整体构架采用物联网架构，主要由四部分构成：现场端子站系统（污水厂、管网泵站和园区纳管企业）、传输网络、中心端监控平台以及应用平台。</a:t>
            </a:r>
            <a:endParaRPr lang="zh-CN" altLang="en-US" sz="1400" b="1" dirty="0">
              <a:solidFill>
                <a:schemeClr val="bg1"/>
              </a:solidFill>
              <a:latin typeface="+mn-ea"/>
              <a:sym typeface="黑体" panose="02010609060101010101" pitchFamily="1" charset="-122"/>
            </a:endParaRPr>
          </a:p>
        </p:txBody>
      </p:sp>
      <p:pic>
        <p:nvPicPr>
          <p:cNvPr id="1026" name="Picture 2" descr="https://timgsa.baidu.com/timg?image&amp;quality=80&amp;size=b9999_10000&amp;sec=1583473927281&amp;di=c871e882320bdc6a2590e11651e80a08&amp;imgtype=0&amp;src=http%3A%2F%2Fwww.hbruicai.com%2Fuploads%2Fallimg%2Fc180930%2F153Rb00V940-1YR.jpg"/>
          <p:cNvPicPr>
            <a:picLocks noChangeAspect="1" noChangeArrowheads="1"/>
          </p:cNvPicPr>
          <p:nvPr/>
        </p:nvPicPr>
        <p:blipFill>
          <a:blip r:embed="rId5" cstate="print"/>
          <a:srcRect/>
          <a:stretch>
            <a:fillRect/>
          </a:stretch>
        </p:blipFill>
        <p:spPr bwMode="auto">
          <a:xfrm>
            <a:off x="872456" y="2139193"/>
            <a:ext cx="4258998" cy="2701256"/>
          </a:xfrm>
          <a:prstGeom prst="rect">
            <a:avLst/>
          </a:prstGeom>
          <a:noFill/>
          <a:effectLst>
            <a:softEdge rad="127000"/>
          </a:effectLst>
        </p:spPr>
      </p:pic>
      <p:sp>
        <p:nvSpPr>
          <p:cNvPr id="29" name="Rectangle 6"/>
          <p:cNvSpPr/>
          <p:nvPr/>
        </p:nvSpPr>
        <p:spPr>
          <a:xfrm>
            <a:off x="982590" y="1535984"/>
            <a:ext cx="4050804" cy="439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accent5">
                    <a:lumMod val="75000"/>
                  </a:schemeClr>
                </a:solidFill>
                <a:latin typeface="微软雅黑" pitchFamily="34" charset="-122"/>
                <a:ea typeface="微软雅黑" pitchFamily="34" charset="-122"/>
                <a:sym typeface="微软雅黑" panose="020B0503020204020204" charset="-122"/>
              </a:rPr>
              <a:t>污水处理厂智慧管理系统</a:t>
            </a:r>
            <a:endParaRPr lang="zh-CN" altLang="en-US" sz="1600" b="1" dirty="0">
              <a:solidFill>
                <a:schemeClr val="accent5">
                  <a:lumMod val="75000"/>
                </a:schemeClr>
              </a:solidFill>
              <a:latin typeface="微软雅黑" pitchFamily="34" charset="-122"/>
              <a:ea typeface="微软雅黑" pitchFamily="34" charset="-122"/>
              <a:sym typeface="+mn-ea"/>
            </a:endParaRPr>
          </a:p>
        </p:txBody>
      </p:sp>
    </p:spTree>
    <p:custDataLst>
      <p:tags r:id="rId1"/>
    </p:custData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562061" y="1140903"/>
            <a:ext cx="11081857" cy="5494789"/>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645952" y="1249960"/>
            <a:ext cx="4462944" cy="5301842"/>
          </a:xfrm>
          <a:prstGeom prst="rect">
            <a:avLst/>
          </a:prstGeom>
          <a:solidFill>
            <a:srgbClr val="7030A0">
              <a:alpha val="6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1986" name="Picture 2" descr="https://timgsa.baidu.com/timg?image&amp;quality=80&amp;size=b9999_10000&amp;sec=1583482403708&amp;di=bd880aa5191c5d1b0215fb53bd6a15be&amp;imgtype=0&amp;src=http%3A%2F%2Ff.hiphotos.baidu.com%2Fbaike%2Fpic%2Fitem%2Feaf81a4c510fd9f9b2fa880e242dd42a2934a4ec.jpg"/>
          <p:cNvPicPr>
            <a:picLocks noChangeAspect="1" noChangeArrowheads="1"/>
          </p:cNvPicPr>
          <p:nvPr/>
        </p:nvPicPr>
        <p:blipFill>
          <a:blip r:embed="rId3" cstate="print"/>
          <a:srcRect/>
          <a:stretch>
            <a:fillRect/>
          </a:stretch>
        </p:blipFill>
        <p:spPr bwMode="auto">
          <a:xfrm>
            <a:off x="773342" y="2219798"/>
            <a:ext cx="4213968" cy="2753254"/>
          </a:xfrm>
          <a:prstGeom prst="rect">
            <a:avLst/>
          </a:prstGeom>
          <a:noFill/>
          <a:effectLst>
            <a:softEdge rad="63500"/>
          </a:effectLst>
        </p:spPr>
      </p:pic>
      <p:sp>
        <p:nvSpPr>
          <p:cNvPr id="14" name="矩形 13"/>
          <p:cNvSpPr/>
          <p:nvPr/>
        </p:nvSpPr>
        <p:spPr>
          <a:xfrm>
            <a:off x="4018327" y="2298583"/>
            <a:ext cx="889233" cy="2592199"/>
          </a:xfrm>
          <a:prstGeom prst="rect">
            <a:avLst/>
          </a:prstGeom>
          <a:solidFill>
            <a:schemeClr val="accent6">
              <a:lumMod val="20000"/>
              <a:lumOff val="80000"/>
              <a:alpha val="6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5208554" y="1258350"/>
            <a:ext cx="6343086" cy="530184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图片 16" descr="logo.png"/>
          <p:cNvPicPr>
            <a:picLocks noChangeAspect="1"/>
          </p:cNvPicPr>
          <p:nvPr/>
        </p:nvPicPr>
        <p:blipFill>
          <a:blip r:embed="rId4" cstate="print"/>
          <a:stretch>
            <a:fillRect/>
          </a:stretch>
        </p:blipFill>
        <p:spPr>
          <a:xfrm>
            <a:off x="523241" y="369762"/>
            <a:ext cx="2222500" cy="555625"/>
          </a:xfrm>
          <a:prstGeom prst="rect">
            <a:avLst/>
          </a:prstGeom>
        </p:spPr>
      </p:pic>
      <p:sp>
        <p:nvSpPr>
          <p:cNvPr id="24" name="矩形 8"/>
          <p:cNvSpPr/>
          <p:nvPr/>
        </p:nvSpPr>
        <p:spPr>
          <a:xfrm>
            <a:off x="696286" y="5035609"/>
            <a:ext cx="4102217" cy="1578894"/>
          </a:xfrm>
          <a:prstGeom prst="rect">
            <a:avLst/>
          </a:prstGeom>
          <a:noFill/>
          <a:ln w="9525">
            <a:noFill/>
          </a:ln>
        </p:spPr>
        <p:txBody>
          <a:bodyPr wrap="square">
            <a:spAutoFit/>
          </a:bodyPr>
          <a:lstStyle/>
          <a:p>
            <a:pPr algn="just">
              <a:lnSpc>
                <a:spcPct val="180000"/>
              </a:lnSpc>
            </a:pPr>
            <a:r>
              <a:rPr lang="zh-CN" altLang="en-US" sz="1400" b="1" dirty="0" smtClean="0">
                <a:solidFill>
                  <a:schemeClr val="bg1"/>
                </a:solidFill>
                <a:latin typeface="微软雅黑" pitchFamily="34" charset="-122"/>
                <a:ea typeface="微软雅黑" pitchFamily="34" charset="-122"/>
                <a:sym typeface="黑体" panose="02010609060101010101" pitchFamily="1" charset="-122"/>
              </a:rPr>
              <a:t>在工业园区范围内：由源头到被污染点、</a:t>
            </a:r>
          </a:p>
          <a:p>
            <a:pPr algn="just">
              <a:lnSpc>
                <a:spcPct val="180000"/>
              </a:lnSpc>
            </a:pPr>
            <a:r>
              <a:rPr lang="zh-CN" altLang="en-US" sz="1400" b="1" dirty="0" smtClean="0">
                <a:solidFill>
                  <a:schemeClr val="bg1"/>
                </a:solidFill>
                <a:latin typeface="微软雅黑" pitchFamily="34" charset="-122"/>
                <a:ea typeface="微软雅黑" pitchFamily="34" charset="-122"/>
                <a:sym typeface="黑体" panose="02010609060101010101" pitchFamily="1" charset="-122"/>
              </a:rPr>
              <a:t>由点源污染到面源污染、由单个企业到整个园区污染，形成全方位的立体化监控、溯源管理系统。</a:t>
            </a:r>
          </a:p>
          <a:p>
            <a:pPr algn="just">
              <a:lnSpc>
                <a:spcPct val="150000"/>
              </a:lnSpc>
            </a:pPr>
            <a:endParaRPr lang="zh-CN" altLang="en-US" sz="1400" b="1" dirty="0">
              <a:solidFill>
                <a:schemeClr val="bg1"/>
              </a:solidFill>
              <a:latin typeface="微软雅黑" pitchFamily="34" charset="-122"/>
              <a:ea typeface="微软雅黑" pitchFamily="34" charset="-122"/>
              <a:sym typeface="黑体" panose="02010609060101010101" pitchFamily="1" charset="-122"/>
            </a:endParaRPr>
          </a:p>
        </p:txBody>
      </p:sp>
      <p:sp>
        <p:nvSpPr>
          <p:cNvPr id="29" name="Rectangle 6"/>
          <p:cNvSpPr/>
          <p:nvPr/>
        </p:nvSpPr>
        <p:spPr>
          <a:xfrm>
            <a:off x="764476" y="1535984"/>
            <a:ext cx="4218584" cy="439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smtClean="0">
                <a:solidFill>
                  <a:schemeClr val="accent5">
                    <a:lumMod val="75000"/>
                  </a:schemeClr>
                </a:solidFill>
                <a:latin typeface="微软雅黑" pitchFamily="34" charset="-122"/>
                <a:ea typeface="微软雅黑" pitchFamily="34" charset="-122"/>
                <a:sym typeface="微软雅黑" panose="020B0503020204020204" charset="-122"/>
              </a:rPr>
              <a:t>工业园区监管系统</a:t>
            </a:r>
            <a:endParaRPr lang="zh-CN" altLang="en-US" sz="1600" b="1" dirty="0">
              <a:solidFill>
                <a:schemeClr val="accent5">
                  <a:lumMod val="75000"/>
                </a:schemeClr>
              </a:solidFill>
              <a:latin typeface="微软雅黑" pitchFamily="34" charset="-122"/>
              <a:ea typeface="微软雅黑" pitchFamily="34" charset="-122"/>
              <a:sym typeface="+mn-ea"/>
            </a:endParaRPr>
          </a:p>
        </p:txBody>
      </p:sp>
      <p:pic>
        <p:nvPicPr>
          <p:cNvPr id="9" name="图片 4" descr="工业园区环境质量监控及信息化管理系统架构"/>
          <p:cNvPicPr>
            <a:picLocks noChangeAspect="1"/>
          </p:cNvPicPr>
          <p:nvPr/>
        </p:nvPicPr>
        <p:blipFill>
          <a:blip r:embed="rId5" cstate="print"/>
          <a:stretch>
            <a:fillRect/>
          </a:stretch>
        </p:blipFill>
        <p:spPr>
          <a:xfrm>
            <a:off x="5243603" y="1291904"/>
            <a:ext cx="6229220" cy="5217507"/>
          </a:xfrm>
          <a:prstGeom prst="rect">
            <a:avLst/>
          </a:prstGeom>
          <a:noFill/>
          <a:ln w="9525">
            <a:noFill/>
          </a:ln>
        </p:spPr>
      </p:pic>
      <p:sp>
        <p:nvSpPr>
          <p:cNvPr id="13" name="TextBox 12"/>
          <p:cNvSpPr txBox="1"/>
          <p:nvPr/>
        </p:nvSpPr>
        <p:spPr>
          <a:xfrm>
            <a:off x="3976383" y="2256638"/>
            <a:ext cx="1038958" cy="2677656"/>
          </a:xfrm>
          <a:prstGeom prst="rect">
            <a:avLst/>
          </a:prstGeom>
          <a:noFill/>
        </p:spPr>
        <p:txBody>
          <a:bodyPr wrap="square" rtlCol="0">
            <a:spAutoFit/>
          </a:bodyPr>
          <a:lstStyle/>
          <a:p>
            <a:pPr>
              <a:lnSpc>
                <a:spcPct val="150000"/>
              </a:lnSpc>
            </a:pPr>
            <a:r>
              <a:rPr lang="zh-CN" altLang="en-US" sz="800" b="1" dirty="0" smtClean="0"/>
              <a:t>园区大气环境监测</a:t>
            </a:r>
            <a:endParaRPr lang="en-US" altLang="zh-CN" sz="800" b="1" dirty="0" smtClean="0"/>
          </a:p>
          <a:p>
            <a:pPr>
              <a:lnSpc>
                <a:spcPct val="150000"/>
              </a:lnSpc>
            </a:pPr>
            <a:r>
              <a:rPr lang="zh-CN" altLang="en-US" sz="800" b="1" dirty="0" smtClean="0"/>
              <a:t>区域，厂界</a:t>
            </a:r>
            <a:endParaRPr lang="en-US" altLang="zh-CN" sz="800" b="1" dirty="0" smtClean="0"/>
          </a:p>
          <a:p>
            <a:pPr>
              <a:lnSpc>
                <a:spcPct val="150000"/>
              </a:lnSpc>
            </a:pPr>
            <a:r>
              <a:rPr lang="zh-CN" altLang="en-US" sz="800" b="1" dirty="0" smtClean="0"/>
              <a:t>固定源</a:t>
            </a:r>
            <a:endParaRPr lang="en-US" altLang="zh-CN" sz="800" b="1" dirty="0" smtClean="0"/>
          </a:p>
          <a:p>
            <a:pPr>
              <a:lnSpc>
                <a:spcPct val="150000"/>
              </a:lnSpc>
            </a:pPr>
            <a:r>
              <a:rPr lang="zh-CN" altLang="en-US" sz="800" b="1" dirty="0" smtClean="0"/>
              <a:t>移动源监测</a:t>
            </a:r>
            <a:endParaRPr lang="en-US" altLang="zh-CN" sz="800" b="1" dirty="0" smtClean="0"/>
          </a:p>
          <a:p>
            <a:pPr>
              <a:lnSpc>
                <a:spcPct val="150000"/>
              </a:lnSpc>
            </a:pPr>
            <a:r>
              <a:rPr lang="zh-CN" altLang="en-US" sz="800" b="1" dirty="0" smtClean="0"/>
              <a:t>扬尘监测</a:t>
            </a:r>
            <a:endParaRPr lang="en-US" altLang="zh-CN" sz="800" b="1" dirty="0" smtClean="0"/>
          </a:p>
          <a:p>
            <a:pPr>
              <a:lnSpc>
                <a:spcPct val="150000"/>
              </a:lnSpc>
            </a:pPr>
            <a:r>
              <a:rPr lang="zh-CN" altLang="en-US" sz="800" b="1" dirty="0" smtClean="0"/>
              <a:t>泄漏检测与修复</a:t>
            </a:r>
            <a:endParaRPr lang="en-US" altLang="zh-CN" sz="800" b="1" dirty="0" smtClean="0"/>
          </a:p>
          <a:p>
            <a:pPr>
              <a:lnSpc>
                <a:spcPct val="150000"/>
              </a:lnSpc>
            </a:pPr>
            <a:r>
              <a:rPr lang="zh-CN" altLang="en-US" sz="800" b="1" dirty="0" smtClean="0"/>
              <a:t>排放溯源分析</a:t>
            </a:r>
            <a:endParaRPr lang="en-US" altLang="zh-CN" sz="800" b="1" dirty="0" smtClean="0"/>
          </a:p>
          <a:p>
            <a:pPr>
              <a:lnSpc>
                <a:spcPct val="150000"/>
              </a:lnSpc>
            </a:pPr>
            <a:r>
              <a:rPr lang="zh-CN" altLang="en-US" sz="800" b="1" dirty="0" smtClean="0"/>
              <a:t>偷排超排监测</a:t>
            </a:r>
            <a:endParaRPr lang="en-US" altLang="zh-CN" sz="800" b="1" dirty="0" smtClean="0"/>
          </a:p>
          <a:p>
            <a:pPr>
              <a:lnSpc>
                <a:spcPct val="150000"/>
              </a:lnSpc>
            </a:pPr>
            <a:r>
              <a:rPr lang="zh-CN" altLang="en-US" sz="800" b="1" dirty="0" smtClean="0"/>
              <a:t>过程工况监测</a:t>
            </a:r>
            <a:endParaRPr lang="en-US" altLang="zh-CN" sz="800" b="1" dirty="0" smtClean="0"/>
          </a:p>
          <a:p>
            <a:pPr>
              <a:lnSpc>
                <a:spcPct val="150000"/>
              </a:lnSpc>
            </a:pPr>
            <a:r>
              <a:rPr lang="zh-CN" altLang="en-US" sz="800" b="1" dirty="0" smtClean="0"/>
              <a:t>监测监管联动</a:t>
            </a:r>
            <a:endParaRPr lang="en-US" altLang="zh-CN" sz="800" b="1" dirty="0" smtClean="0"/>
          </a:p>
          <a:p>
            <a:pPr>
              <a:lnSpc>
                <a:spcPct val="150000"/>
              </a:lnSpc>
            </a:pPr>
            <a:r>
              <a:rPr lang="zh-CN" altLang="en-US" sz="800" b="1" dirty="0" smtClean="0"/>
              <a:t>预警预测管理</a:t>
            </a:r>
            <a:endParaRPr lang="en-US" altLang="zh-CN" sz="800" b="1" dirty="0" smtClean="0"/>
          </a:p>
          <a:p>
            <a:pPr>
              <a:lnSpc>
                <a:spcPct val="150000"/>
              </a:lnSpc>
            </a:pPr>
            <a:r>
              <a:rPr lang="zh-CN" altLang="en-US" sz="800" b="1" dirty="0" smtClean="0"/>
              <a:t>监管执法依据</a:t>
            </a:r>
            <a:endParaRPr lang="en-US" altLang="zh-CN" sz="800" b="1" dirty="0" smtClean="0"/>
          </a:p>
          <a:p>
            <a:pPr>
              <a:lnSpc>
                <a:spcPct val="150000"/>
              </a:lnSpc>
            </a:pPr>
            <a:r>
              <a:rPr lang="zh-CN" altLang="en-US" sz="800" b="1" dirty="0" smtClean="0"/>
              <a:t>监测数据统计分析</a:t>
            </a:r>
            <a:endParaRPr lang="en-US" altLang="zh-CN" sz="800" b="1" dirty="0" smtClean="0"/>
          </a:p>
          <a:p>
            <a:pPr>
              <a:lnSpc>
                <a:spcPct val="150000"/>
              </a:lnSpc>
            </a:pPr>
            <a:r>
              <a:rPr lang="zh-CN" altLang="en-US" sz="800" b="1" dirty="0" smtClean="0"/>
              <a:t>应急决策管理</a:t>
            </a:r>
            <a:endParaRPr lang="zh-CN" altLang="en-US" sz="800" b="1" dirty="0"/>
          </a:p>
        </p:txBody>
      </p:sp>
    </p:spTree>
    <p:custDataLst>
      <p:tags r:id="rId1"/>
    </p:custData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组合 41"/>
          <p:cNvGrpSpPr/>
          <p:nvPr/>
        </p:nvGrpSpPr>
        <p:grpSpPr>
          <a:xfrm>
            <a:off x="-2" y="2678691"/>
            <a:ext cx="12192000" cy="2419703"/>
            <a:chOff x="170694" y="177982"/>
            <a:chExt cx="3936003" cy="781165"/>
          </a:xfrm>
          <a:solidFill>
            <a:schemeClr val="accent5">
              <a:lumMod val="75000"/>
            </a:schemeClr>
          </a:solidFill>
        </p:grpSpPr>
        <p:sp>
          <p:nvSpPr>
            <p:cNvPr id="44" name="等腰三角形 43"/>
            <p:cNvSpPr/>
            <p:nvPr/>
          </p:nvSpPr>
          <p:spPr>
            <a:xfrm>
              <a:off x="1233863" y="177982"/>
              <a:ext cx="355284" cy="35651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5" name="等腰三角形 44"/>
            <p:cNvSpPr/>
            <p:nvPr/>
          </p:nvSpPr>
          <p:spPr>
            <a:xfrm flipV="1">
              <a:off x="200258" y="602633"/>
              <a:ext cx="355284" cy="35651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6" name="矩形 45"/>
            <p:cNvSpPr/>
            <p:nvPr/>
          </p:nvSpPr>
          <p:spPr>
            <a:xfrm>
              <a:off x="170694" y="261768"/>
              <a:ext cx="3936003" cy="61198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7" name="平行四边形 46"/>
            <p:cNvSpPr/>
            <p:nvPr/>
          </p:nvSpPr>
          <p:spPr>
            <a:xfrm>
              <a:off x="376965" y="178257"/>
              <a:ext cx="1036076" cy="779005"/>
            </a:xfrm>
            <a:prstGeom prst="parallelogram">
              <a:avLst>
                <a:gd name="adj" fmla="val 4820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8" name="文本框 6"/>
            <p:cNvSpPr txBox="1"/>
            <p:nvPr/>
          </p:nvSpPr>
          <p:spPr>
            <a:xfrm>
              <a:off x="650907" y="284178"/>
              <a:ext cx="569115" cy="559651"/>
            </a:xfrm>
            <a:prstGeom prst="rect">
              <a:avLst/>
            </a:prstGeom>
            <a:grpFill/>
          </p:spPr>
          <p:txBody>
            <a:bodyPr wrap="square" lIns="91440" tIns="45720" rIns="9144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0665" b="0" i="0" u="none" strike="noStrike" kern="1200" cap="none" spc="0" normalizeH="0" baseline="0" noProof="0" dirty="0" smtClean="0">
                  <a:ln>
                    <a:noFill/>
                  </a:ln>
                  <a:solidFill>
                    <a:prstClr val="white">
                      <a:lumMod val="95000"/>
                    </a:prstClr>
                  </a:solidFill>
                  <a:effectLst/>
                  <a:uLnTx/>
                  <a:uFillTx/>
                  <a:latin typeface="Impact" panose="020B0806030902050204" pitchFamily="34" charset="0"/>
                  <a:ea typeface="宋体" panose="02010600030101010101" pitchFamily="2" charset="-122"/>
                  <a:cs typeface="+mn-cs"/>
                </a:rPr>
                <a:t>04</a:t>
              </a:r>
              <a:endParaRPr kumimoji="0" lang="zh-CN" altLang="en-US" sz="10665" b="0" i="0" u="none" strike="noStrike" kern="1200" cap="none" spc="0" normalizeH="0" baseline="0" noProof="0" dirty="0">
                <a:ln>
                  <a:noFill/>
                </a:ln>
                <a:solidFill>
                  <a:prstClr val="white">
                    <a:lumMod val="95000"/>
                  </a:prstClr>
                </a:solidFill>
                <a:effectLst/>
                <a:uLnTx/>
                <a:uFillTx/>
                <a:latin typeface="Impact" panose="020B0806030902050204" pitchFamily="34" charset="0"/>
                <a:ea typeface="宋体" panose="02010600030101010101" pitchFamily="2" charset="-122"/>
                <a:cs typeface="+mn-cs"/>
              </a:endParaRPr>
            </a:p>
          </p:txBody>
        </p:sp>
      </p:grpSp>
      <p:pic>
        <p:nvPicPr>
          <p:cNvPr id="17" name="图片 16" descr="logo.png"/>
          <p:cNvPicPr>
            <a:picLocks noChangeAspect="1"/>
          </p:cNvPicPr>
          <p:nvPr/>
        </p:nvPicPr>
        <p:blipFill>
          <a:blip r:embed="rId3" cstate="print"/>
          <a:stretch>
            <a:fillRect/>
          </a:stretch>
        </p:blipFill>
        <p:spPr>
          <a:xfrm>
            <a:off x="523241" y="596265"/>
            <a:ext cx="2222500" cy="555625"/>
          </a:xfrm>
          <a:prstGeom prst="rect">
            <a:avLst/>
          </a:prstGeom>
        </p:spPr>
      </p:pic>
      <p:sp>
        <p:nvSpPr>
          <p:cNvPr id="2" name="文本框 1"/>
          <p:cNvSpPr txBox="1"/>
          <p:nvPr/>
        </p:nvSpPr>
        <p:spPr>
          <a:xfrm>
            <a:off x="4137799" y="3511550"/>
            <a:ext cx="4339650" cy="923330"/>
          </a:xfrm>
          <a:prstGeom prst="rect">
            <a:avLst/>
          </a:prstGeom>
          <a:noFill/>
        </p:spPr>
        <p:txBody>
          <a:bodyPr wrap="none" rtlCol="0">
            <a:spAutoFit/>
          </a:bodyPr>
          <a:lstStyle/>
          <a:p>
            <a:r>
              <a:rPr lang="zh-CN" altLang="en-US" sz="5400" b="1" dirty="0" smtClean="0">
                <a:solidFill>
                  <a:schemeClr val="bg1"/>
                </a:solidFill>
              </a:rPr>
              <a:t>公司部分业绩</a:t>
            </a:r>
            <a:endParaRPr lang="zh-CN" altLang="en-US" sz="5400" b="1" dirty="0">
              <a:solidFill>
                <a:schemeClr val="bg1"/>
              </a:solidFill>
            </a:endParaRPr>
          </a:p>
        </p:txBody>
      </p:sp>
      <p:pic>
        <p:nvPicPr>
          <p:cNvPr id="4097" name="Picture 1" descr="E:\xww\市场\PPT 用图片\timg (10).jpg"/>
          <p:cNvPicPr>
            <a:picLocks noChangeAspect="1" noChangeArrowheads="1"/>
          </p:cNvPicPr>
          <p:nvPr/>
        </p:nvPicPr>
        <p:blipFill>
          <a:blip r:embed="rId4" cstate="print"/>
          <a:srcRect/>
          <a:stretch>
            <a:fillRect/>
          </a:stretch>
        </p:blipFill>
        <p:spPr bwMode="auto">
          <a:xfrm>
            <a:off x="8682606" y="2936146"/>
            <a:ext cx="3509394" cy="1887523"/>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effectLst>
            <a:softEdge rad="63500"/>
          </a:effectLst>
        </p:spPr>
      </p:pic>
      <p:sp>
        <p:nvSpPr>
          <p:cNvPr id="11" name="TextBox 10"/>
          <p:cNvSpPr txBox="1"/>
          <p:nvPr/>
        </p:nvSpPr>
        <p:spPr>
          <a:xfrm>
            <a:off x="8766495" y="4001549"/>
            <a:ext cx="1913024" cy="707886"/>
          </a:xfrm>
          <a:prstGeom prst="rect">
            <a:avLst/>
          </a:prstGeom>
          <a:noFill/>
        </p:spPr>
        <p:txBody>
          <a:bodyPr wrap="none" rtlCol="0">
            <a:spAutoFit/>
          </a:bodyPr>
          <a:lstStyle/>
          <a:p>
            <a:r>
              <a:rPr lang="en-US" altLang="zh-CN" sz="2000" b="1" dirty="0" smtClean="0">
                <a:solidFill>
                  <a:schemeClr val="bg1"/>
                </a:solidFill>
                <a:latin typeface="+mn-ea"/>
              </a:rPr>
              <a:t>Environment </a:t>
            </a:r>
          </a:p>
          <a:p>
            <a:r>
              <a:rPr lang="en-US" altLang="zh-CN" sz="2000" b="1" dirty="0" smtClean="0">
                <a:solidFill>
                  <a:schemeClr val="bg1"/>
                </a:solidFill>
                <a:latin typeface="+mn-ea"/>
              </a:rPr>
              <a:t>Protection</a:t>
            </a:r>
            <a:endParaRPr lang="zh-CN" altLang="en-US" sz="2000" b="1" dirty="0">
              <a:solidFill>
                <a:schemeClr val="bg1"/>
              </a:solidFill>
              <a:latin typeface="+mn-ea"/>
            </a:endParaRPr>
          </a:p>
        </p:txBody>
      </p:sp>
    </p:spTree>
    <p:custDataLst>
      <p:tags r:id="rId1"/>
    </p:custData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1275128" y="1291905"/>
            <a:ext cx="5519955" cy="468944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图片 16" descr="logo.png"/>
          <p:cNvPicPr>
            <a:picLocks noChangeAspect="1"/>
          </p:cNvPicPr>
          <p:nvPr/>
        </p:nvPicPr>
        <p:blipFill>
          <a:blip r:embed="rId3" cstate="print"/>
          <a:stretch>
            <a:fillRect/>
          </a:stretch>
        </p:blipFill>
        <p:spPr>
          <a:xfrm>
            <a:off x="523241" y="596265"/>
            <a:ext cx="2222500" cy="555625"/>
          </a:xfrm>
          <a:prstGeom prst="rect">
            <a:avLst/>
          </a:prstGeom>
        </p:spPr>
      </p:pic>
      <p:sp>
        <p:nvSpPr>
          <p:cNvPr id="100" name="文本框 99"/>
          <p:cNvSpPr txBox="1"/>
          <p:nvPr/>
        </p:nvSpPr>
        <p:spPr>
          <a:xfrm>
            <a:off x="1233804" y="1344656"/>
            <a:ext cx="5443834" cy="4524315"/>
          </a:xfrm>
          <a:prstGeom prst="rect">
            <a:avLst/>
          </a:prstGeom>
          <a:noFill/>
          <a:ln w="9525">
            <a:noFill/>
          </a:ln>
        </p:spPr>
        <p:txBody>
          <a:bodyPr wrap="square">
            <a:spAutoFit/>
          </a:bodyPr>
          <a:lstStyle/>
          <a:p>
            <a:pPr indent="0"/>
            <a:r>
              <a:rPr lang="en-US" sz="1200" b="1" dirty="0">
                <a:solidFill>
                  <a:srgbClr val="000000"/>
                </a:solidFill>
                <a:latin typeface="+mn-ea"/>
                <a:cs typeface="+mn-ea"/>
              </a:rPr>
              <a:t>1. </a:t>
            </a:r>
            <a:r>
              <a:rPr lang="zh-CN" sz="1200" b="1" dirty="0">
                <a:solidFill>
                  <a:srgbClr val="000000"/>
                </a:solidFill>
                <a:latin typeface="+mn-ea"/>
                <a:cs typeface="+mn-ea"/>
              </a:rPr>
              <a:t>苏州吴中静脉产业园异味在线测控项目</a:t>
            </a:r>
            <a:endParaRPr lang="en-US" sz="1200" b="1" dirty="0">
              <a:solidFill>
                <a:srgbClr val="000000"/>
              </a:solidFill>
              <a:latin typeface="+mn-ea"/>
              <a:cs typeface="+mn-ea"/>
            </a:endParaRPr>
          </a:p>
          <a:p>
            <a:r>
              <a:rPr lang="en-US" sz="1200" b="1" dirty="0">
                <a:solidFill>
                  <a:srgbClr val="000000"/>
                </a:solidFill>
                <a:latin typeface="+mn-ea"/>
                <a:cs typeface="+mn-ea"/>
              </a:rPr>
              <a:t>2. </a:t>
            </a:r>
            <a:r>
              <a:rPr lang="zh-CN" sz="1200" b="1" dirty="0">
                <a:solidFill>
                  <a:srgbClr val="000000"/>
                </a:solidFill>
                <a:latin typeface="+mn-ea"/>
                <a:cs typeface="+mn-ea"/>
              </a:rPr>
              <a:t>苏州光大环保垃圾焚烧自动监控系统项目</a:t>
            </a:r>
            <a:endParaRPr lang="en-US" sz="1200" b="1" dirty="0">
              <a:solidFill>
                <a:srgbClr val="000000"/>
              </a:solidFill>
              <a:latin typeface="+mn-ea"/>
              <a:cs typeface="+mn-ea"/>
            </a:endParaRPr>
          </a:p>
          <a:p>
            <a:r>
              <a:rPr lang="en-US" sz="1200" b="1" dirty="0">
                <a:solidFill>
                  <a:srgbClr val="000000"/>
                </a:solidFill>
                <a:latin typeface="+mn-ea"/>
                <a:cs typeface="+mn-ea"/>
              </a:rPr>
              <a:t>3. </a:t>
            </a:r>
            <a:r>
              <a:rPr lang="zh-CN" sz="1200" b="1" dirty="0">
                <a:solidFill>
                  <a:srgbClr val="000000"/>
                </a:solidFill>
                <a:latin typeface="+mn-ea"/>
                <a:cs typeface="+mn-ea"/>
              </a:rPr>
              <a:t>上虞区刷卡排污总量监控系统运维服务及数据库升级改造项目</a:t>
            </a:r>
            <a:endParaRPr lang="en-US" sz="1200" b="1" dirty="0">
              <a:solidFill>
                <a:srgbClr val="000000"/>
              </a:solidFill>
              <a:latin typeface="+mn-ea"/>
              <a:cs typeface="+mn-ea"/>
            </a:endParaRPr>
          </a:p>
          <a:p>
            <a:r>
              <a:rPr lang="en-US" sz="1200" b="1" dirty="0">
                <a:solidFill>
                  <a:srgbClr val="000000"/>
                </a:solidFill>
                <a:latin typeface="+mn-ea"/>
                <a:cs typeface="+mn-ea"/>
              </a:rPr>
              <a:t>4. </a:t>
            </a:r>
            <a:r>
              <a:rPr lang="zh-CN" sz="1200" b="1" dirty="0">
                <a:solidFill>
                  <a:srgbClr val="000000"/>
                </a:solidFill>
                <a:latin typeface="+mn-ea"/>
                <a:cs typeface="+mn-ea"/>
              </a:rPr>
              <a:t>2018年-中国移动通信集团江苏有限公司苏州分公司盛泽镇喷织企业排污总量自动控制云平台设备 采购项目，1400套总量监控仪</a:t>
            </a:r>
            <a:endParaRPr lang="en-US" sz="1200" b="1" dirty="0">
              <a:solidFill>
                <a:srgbClr val="000000"/>
              </a:solidFill>
              <a:latin typeface="+mn-ea"/>
              <a:cs typeface="+mn-ea"/>
            </a:endParaRPr>
          </a:p>
          <a:p>
            <a:r>
              <a:rPr lang="en-US" sz="1200" b="1" dirty="0">
                <a:solidFill>
                  <a:srgbClr val="000000"/>
                </a:solidFill>
                <a:latin typeface="+mn-ea"/>
                <a:cs typeface="+mn-ea"/>
              </a:rPr>
              <a:t>5. </a:t>
            </a:r>
            <a:r>
              <a:rPr lang="zh-CN" sz="1200" b="1" dirty="0">
                <a:solidFill>
                  <a:srgbClr val="000000"/>
                </a:solidFill>
                <a:latin typeface="+mn-ea"/>
                <a:cs typeface="+mn-ea"/>
              </a:rPr>
              <a:t>2018年连云港市大气污染防治网格化精准监控及解决支持</a:t>
            </a:r>
            <a:r>
              <a:rPr lang="zh-CN" sz="1200" b="1">
                <a:solidFill>
                  <a:srgbClr val="000000"/>
                </a:solidFill>
                <a:latin typeface="+mn-ea"/>
                <a:cs typeface="+mn-ea"/>
              </a:rPr>
              <a:t>系</a:t>
            </a:r>
            <a:r>
              <a:rPr lang="zh-CN" sz="1200" b="1" smtClean="0">
                <a:solidFill>
                  <a:srgbClr val="000000"/>
                </a:solidFill>
                <a:latin typeface="+mn-ea"/>
                <a:cs typeface="+mn-ea"/>
              </a:rPr>
              <a:t>统建</a:t>
            </a:r>
            <a:r>
              <a:rPr lang="zh-CN" altLang="en-US" sz="1200" b="1" smtClean="0">
                <a:solidFill>
                  <a:srgbClr val="000000"/>
                </a:solidFill>
                <a:latin typeface="+mn-ea"/>
                <a:cs typeface="+mn-ea"/>
              </a:rPr>
              <a:t>设</a:t>
            </a:r>
            <a:r>
              <a:rPr lang="zh-CN" sz="1200" b="1" smtClean="0">
                <a:solidFill>
                  <a:srgbClr val="000000"/>
                </a:solidFill>
                <a:latin typeface="+mn-ea"/>
                <a:cs typeface="+mn-ea"/>
              </a:rPr>
              <a:t>项目</a:t>
            </a:r>
            <a:r>
              <a:rPr lang="zh-CN" sz="1200" b="1" dirty="0">
                <a:solidFill>
                  <a:srgbClr val="000000"/>
                </a:solidFill>
                <a:latin typeface="+mn-ea"/>
                <a:cs typeface="+mn-ea"/>
              </a:rPr>
              <a:t>（一期）</a:t>
            </a:r>
            <a:endParaRPr lang="en-US" sz="1200" b="1" dirty="0">
              <a:solidFill>
                <a:srgbClr val="000000"/>
              </a:solidFill>
              <a:latin typeface="+mn-ea"/>
              <a:cs typeface="+mn-ea"/>
            </a:endParaRPr>
          </a:p>
          <a:p>
            <a:r>
              <a:rPr lang="en-US" sz="1200" b="1" dirty="0">
                <a:solidFill>
                  <a:srgbClr val="000000"/>
                </a:solidFill>
                <a:latin typeface="+mn-ea"/>
                <a:cs typeface="+mn-ea"/>
              </a:rPr>
              <a:t>6. </a:t>
            </a:r>
            <a:r>
              <a:rPr lang="zh-CN" sz="1200" b="1" dirty="0">
                <a:solidFill>
                  <a:srgbClr val="000000"/>
                </a:solidFill>
                <a:latin typeface="+mn-ea"/>
                <a:cs typeface="+mn-ea"/>
              </a:rPr>
              <a:t>石家庄2017年污染源烟气连续在线监测系统（CEMS） 设备</a:t>
            </a:r>
            <a:endParaRPr lang="en-US" sz="1200" b="1" dirty="0">
              <a:solidFill>
                <a:srgbClr val="000000"/>
              </a:solidFill>
              <a:latin typeface="+mn-ea"/>
              <a:cs typeface="+mn-ea"/>
            </a:endParaRPr>
          </a:p>
          <a:p>
            <a:r>
              <a:rPr lang="en-US" sz="1200" b="1" dirty="0">
                <a:solidFill>
                  <a:srgbClr val="000000"/>
                </a:solidFill>
                <a:latin typeface="+mn-ea"/>
                <a:cs typeface="+mn-ea"/>
              </a:rPr>
              <a:t>7. </a:t>
            </a:r>
            <a:r>
              <a:rPr lang="zh-CN" sz="1200" b="1" dirty="0">
                <a:solidFill>
                  <a:srgbClr val="000000"/>
                </a:solidFill>
                <a:latin typeface="+mn-ea"/>
                <a:cs typeface="+mn-ea"/>
              </a:rPr>
              <a:t>邯郸市环境保护局污染源过程（工况）监控工程（废气）项目</a:t>
            </a:r>
            <a:endParaRPr lang="en-US" sz="1200" b="1" dirty="0">
              <a:solidFill>
                <a:srgbClr val="000000"/>
              </a:solidFill>
              <a:latin typeface="+mn-ea"/>
              <a:cs typeface="+mn-ea"/>
            </a:endParaRPr>
          </a:p>
          <a:p>
            <a:r>
              <a:rPr lang="en-US" sz="1200" b="1" dirty="0">
                <a:solidFill>
                  <a:srgbClr val="000000"/>
                </a:solidFill>
                <a:latin typeface="+mn-ea"/>
                <a:cs typeface="+mn-ea"/>
              </a:rPr>
              <a:t>8. </a:t>
            </a:r>
            <a:r>
              <a:rPr lang="zh-CN" sz="1200" b="1" dirty="0">
                <a:solidFill>
                  <a:srgbClr val="000000"/>
                </a:solidFill>
                <a:latin typeface="+mn-ea"/>
                <a:cs typeface="+mn-ea"/>
              </a:rPr>
              <a:t>2018年张家口乡镇及省级以上经济开发区环境空气质量自动监测站设备采购及安装招标八标段</a:t>
            </a:r>
            <a:endParaRPr lang="en-US" sz="1200" b="1" dirty="0">
              <a:solidFill>
                <a:srgbClr val="000000"/>
              </a:solidFill>
              <a:latin typeface="+mn-ea"/>
              <a:cs typeface="+mn-ea"/>
            </a:endParaRPr>
          </a:p>
          <a:p>
            <a:r>
              <a:rPr lang="en-US" sz="1200" b="1" dirty="0">
                <a:solidFill>
                  <a:srgbClr val="000000"/>
                </a:solidFill>
                <a:latin typeface="+mn-ea"/>
                <a:cs typeface="+mn-ea"/>
              </a:rPr>
              <a:t>9. </a:t>
            </a:r>
            <a:r>
              <a:rPr lang="zh-CN" sz="1200" b="1" dirty="0">
                <a:solidFill>
                  <a:srgbClr val="000000"/>
                </a:solidFill>
                <a:latin typeface="+mn-ea"/>
                <a:cs typeface="+mn-ea"/>
              </a:rPr>
              <a:t>海南州环保局采购龙羊峡上游库区周边水环境质量及水库富营养化监测体系建设项目及海南州环境应急能力建设项目设备（包三）</a:t>
            </a:r>
            <a:endParaRPr lang="en-US" sz="1200" b="1" dirty="0">
              <a:solidFill>
                <a:srgbClr val="000000"/>
              </a:solidFill>
              <a:latin typeface="+mn-ea"/>
              <a:cs typeface="+mn-ea"/>
            </a:endParaRPr>
          </a:p>
          <a:p>
            <a:r>
              <a:rPr lang="en-US" sz="1200" b="1" dirty="0">
                <a:solidFill>
                  <a:srgbClr val="000000"/>
                </a:solidFill>
                <a:latin typeface="+mn-ea"/>
                <a:cs typeface="+mn-ea"/>
              </a:rPr>
              <a:t>10. </a:t>
            </a:r>
            <a:r>
              <a:rPr lang="zh-CN" sz="1200" b="1" dirty="0">
                <a:solidFill>
                  <a:srgbClr val="000000"/>
                </a:solidFill>
                <a:latin typeface="+mn-ea"/>
                <a:cs typeface="+mn-ea"/>
              </a:rPr>
              <a:t>沧州临港经济技术开发区排水过程控制平台运维协议</a:t>
            </a:r>
            <a:endParaRPr lang="en-US" sz="1200" b="1" dirty="0">
              <a:solidFill>
                <a:srgbClr val="000000"/>
              </a:solidFill>
              <a:latin typeface="+mn-ea"/>
              <a:cs typeface="+mn-ea"/>
            </a:endParaRPr>
          </a:p>
          <a:p>
            <a:r>
              <a:rPr lang="en-US" sz="1200" b="1" dirty="0">
                <a:solidFill>
                  <a:srgbClr val="000000"/>
                </a:solidFill>
                <a:latin typeface="+mn-ea"/>
                <a:cs typeface="+mn-ea"/>
              </a:rPr>
              <a:t>11. </a:t>
            </a:r>
            <a:r>
              <a:rPr lang="zh-CN" sz="1200" b="1" dirty="0">
                <a:solidFill>
                  <a:srgbClr val="000000"/>
                </a:solidFill>
                <a:latin typeface="+mn-ea"/>
                <a:cs typeface="+mn-ea"/>
              </a:rPr>
              <a:t>青海省环保厅年饮用水应急监测能力建设项目</a:t>
            </a:r>
            <a:endParaRPr lang="en-US" sz="1200" b="1" dirty="0">
              <a:solidFill>
                <a:srgbClr val="000000"/>
              </a:solidFill>
              <a:latin typeface="+mn-ea"/>
              <a:cs typeface="+mn-ea"/>
            </a:endParaRPr>
          </a:p>
          <a:p>
            <a:r>
              <a:rPr lang="en-US" sz="1200" b="1" dirty="0">
                <a:solidFill>
                  <a:srgbClr val="000000"/>
                </a:solidFill>
                <a:latin typeface="+mn-ea"/>
                <a:cs typeface="+mn-ea"/>
              </a:rPr>
              <a:t>12. </a:t>
            </a:r>
            <a:r>
              <a:rPr lang="zh-CN" sz="1200" b="1" dirty="0">
                <a:solidFill>
                  <a:srgbClr val="000000"/>
                </a:solidFill>
                <a:latin typeface="+mn-ea"/>
                <a:cs typeface="+mn-ea"/>
              </a:rPr>
              <a:t>青海三江源生态保护和建设二期工程生态监测项目环境质量监测专项项目</a:t>
            </a:r>
            <a:endParaRPr lang="en-US" sz="1200" b="1" dirty="0">
              <a:solidFill>
                <a:srgbClr val="000000"/>
              </a:solidFill>
              <a:latin typeface="+mn-ea"/>
              <a:cs typeface="+mn-ea"/>
            </a:endParaRPr>
          </a:p>
          <a:p>
            <a:r>
              <a:rPr lang="en-US" sz="1200" b="1" dirty="0">
                <a:solidFill>
                  <a:srgbClr val="000000"/>
                </a:solidFill>
                <a:latin typeface="+mn-ea"/>
                <a:cs typeface="+mn-ea"/>
              </a:rPr>
              <a:t>13. </a:t>
            </a:r>
            <a:r>
              <a:rPr lang="zh-CN" sz="1200" b="1" dirty="0">
                <a:solidFill>
                  <a:srgbClr val="000000"/>
                </a:solidFill>
                <a:latin typeface="+mn-ea"/>
                <a:cs typeface="+mn-ea"/>
              </a:rPr>
              <a:t>青海省环保厅生态之窗水质浮标监测系统</a:t>
            </a:r>
            <a:endParaRPr lang="en-US" sz="1200" b="1" dirty="0">
              <a:solidFill>
                <a:srgbClr val="000000"/>
              </a:solidFill>
              <a:latin typeface="+mn-ea"/>
              <a:cs typeface="+mn-ea"/>
            </a:endParaRPr>
          </a:p>
          <a:p>
            <a:r>
              <a:rPr lang="en-US" sz="1200" b="1" dirty="0">
                <a:solidFill>
                  <a:srgbClr val="000000"/>
                </a:solidFill>
                <a:latin typeface="+mn-ea"/>
                <a:cs typeface="+mn-ea"/>
              </a:rPr>
              <a:t>14. </a:t>
            </a:r>
            <a:r>
              <a:rPr lang="zh-CN" sz="1200" b="1" dirty="0">
                <a:solidFill>
                  <a:srgbClr val="000000"/>
                </a:solidFill>
                <a:latin typeface="+mn-ea"/>
                <a:cs typeface="+mn-ea"/>
              </a:rPr>
              <a:t>天津市北辰区环境保护监测站大双污水处理厂外管网ＰＨ值在线检测系统项目</a:t>
            </a:r>
            <a:endParaRPr lang="en-US" sz="1200" b="1" dirty="0">
              <a:solidFill>
                <a:srgbClr val="000000"/>
              </a:solidFill>
              <a:latin typeface="+mn-ea"/>
              <a:cs typeface="+mn-ea"/>
            </a:endParaRPr>
          </a:p>
          <a:p>
            <a:r>
              <a:rPr lang="en-US" sz="1200" b="1" dirty="0">
                <a:solidFill>
                  <a:srgbClr val="000000"/>
                </a:solidFill>
                <a:latin typeface="+mn-ea"/>
                <a:cs typeface="+mn-ea"/>
              </a:rPr>
              <a:t>15. </a:t>
            </a:r>
            <a:r>
              <a:rPr lang="zh-CN" sz="1200" b="1" dirty="0">
                <a:solidFill>
                  <a:srgbClr val="000000"/>
                </a:solidFill>
                <a:latin typeface="+mn-ea"/>
                <a:cs typeface="+mn-ea"/>
              </a:rPr>
              <a:t>天津静海区环境监察辅助系统（一、二期）</a:t>
            </a:r>
            <a:endParaRPr lang="en-US" sz="1200" b="1" dirty="0">
              <a:solidFill>
                <a:srgbClr val="000000"/>
              </a:solidFill>
              <a:latin typeface="+mn-ea"/>
              <a:cs typeface="+mn-ea"/>
            </a:endParaRPr>
          </a:p>
          <a:p>
            <a:r>
              <a:rPr lang="en-US" sz="1200" b="1" dirty="0">
                <a:solidFill>
                  <a:srgbClr val="000000"/>
                </a:solidFill>
                <a:latin typeface="+mn-ea"/>
                <a:cs typeface="+mn-ea"/>
              </a:rPr>
              <a:t>16. </a:t>
            </a:r>
            <a:r>
              <a:rPr lang="zh-CN" sz="1200" b="1" dirty="0">
                <a:solidFill>
                  <a:srgbClr val="000000"/>
                </a:solidFill>
                <a:latin typeface="+mn-ea"/>
                <a:cs typeface="+mn-ea"/>
              </a:rPr>
              <a:t>银川市污染源污水排放智能监控系统（三期）</a:t>
            </a:r>
            <a:endParaRPr lang="en-US" sz="1200" b="1" dirty="0">
              <a:solidFill>
                <a:srgbClr val="000000"/>
              </a:solidFill>
              <a:latin typeface="+mn-ea"/>
              <a:cs typeface="+mn-ea"/>
            </a:endParaRPr>
          </a:p>
          <a:p>
            <a:r>
              <a:rPr lang="en-US" sz="1200" b="1" dirty="0">
                <a:solidFill>
                  <a:srgbClr val="000000"/>
                </a:solidFill>
                <a:latin typeface="+mn-ea"/>
                <a:cs typeface="+mn-ea"/>
              </a:rPr>
              <a:t>17. </a:t>
            </a:r>
            <a:r>
              <a:rPr lang="zh-CN" sz="1200" b="1" dirty="0">
                <a:solidFill>
                  <a:srgbClr val="000000"/>
                </a:solidFill>
                <a:latin typeface="+mn-ea"/>
                <a:cs typeface="+mn-ea"/>
              </a:rPr>
              <a:t>呼和浩特市重点排污企业异味在线监测及环境监察辅助系统</a:t>
            </a:r>
            <a:endParaRPr lang="en-US" sz="1200" b="1" dirty="0">
              <a:solidFill>
                <a:srgbClr val="000000"/>
              </a:solidFill>
              <a:latin typeface="+mn-ea"/>
              <a:cs typeface="+mn-ea"/>
            </a:endParaRPr>
          </a:p>
          <a:p>
            <a:r>
              <a:rPr lang="en-US" sz="1200" b="1" dirty="0">
                <a:solidFill>
                  <a:srgbClr val="000000"/>
                </a:solidFill>
                <a:latin typeface="+mn-ea"/>
                <a:cs typeface="+mn-ea"/>
              </a:rPr>
              <a:t>18. </a:t>
            </a:r>
            <a:r>
              <a:rPr lang="zh-CN" sz="1200" b="1" dirty="0">
                <a:solidFill>
                  <a:srgbClr val="000000"/>
                </a:solidFill>
                <a:latin typeface="+mn-ea"/>
                <a:cs typeface="+mn-ea"/>
              </a:rPr>
              <a:t>晋中市地表水跨界考核及流域总量监控和饮用水水源地水质自动站监测系统</a:t>
            </a:r>
            <a:endParaRPr lang="zh-CN" altLang="en-US" sz="1200" b="1" dirty="0">
              <a:latin typeface="+mn-ea"/>
              <a:cs typeface="+mn-ea"/>
            </a:endParaRPr>
          </a:p>
        </p:txBody>
      </p:sp>
      <p:pic>
        <p:nvPicPr>
          <p:cNvPr id="3" name="图片 2" descr="601"/>
          <p:cNvPicPr>
            <a:picLocks noChangeAspect="1"/>
          </p:cNvPicPr>
          <p:nvPr/>
        </p:nvPicPr>
        <p:blipFill>
          <a:blip r:embed="rId4" cstate="print"/>
          <a:stretch>
            <a:fillRect/>
          </a:stretch>
        </p:blipFill>
        <p:spPr>
          <a:xfrm>
            <a:off x="7376795" y="1285240"/>
            <a:ext cx="1512571" cy="1132840"/>
          </a:xfrm>
          <a:prstGeom prst="rect">
            <a:avLst/>
          </a:prstGeom>
          <a:ln w="25400">
            <a:solidFill>
              <a:schemeClr val="bg1"/>
            </a:solidFill>
          </a:ln>
        </p:spPr>
      </p:pic>
      <p:pic>
        <p:nvPicPr>
          <p:cNvPr id="4" name="图片 3" descr="603"/>
          <p:cNvPicPr>
            <a:picLocks noChangeAspect="1"/>
          </p:cNvPicPr>
          <p:nvPr/>
        </p:nvPicPr>
        <p:blipFill>
          <a:blip r:embed="rId5" cstate="print"/>
          <a:stretch>
            <a:fillRect/>
          </a:stretch>
        </p:blipFill>
        <p:spPr>
          <a:xfrm>
            <a:off x="8929372" y="1278256"/>
            <a:ext cx="1540510" cy="1139825"/>
          </a:xfrm>
          <a:prstGeom prst="rect">
            <a:avLst/>
          </a:prstGeom>
          <a:ln w="25400">
            <a:solidFill>
              <a:schemeClr val="bg1"/>
            </a:solidFill>
          </a:ln>
        </p:spPr>
      </p:pic>
      <p:pic>
        <p:nvPicPr>
          <p:cNvPr id="5" name="图片 4" descr="202"/>
          <p:cNvPicPr>
            <a:picLocks noChangeAspect="1"/>
          </p:cNvPicPr>
          <p:nvPr/>
        </p:nvPicPr>
        <p:blipFill>
          <a:blip r:embed="rId6" cstate="print"/>
          <a:stretch>
            <a:fillRect/>
          </a:stretch>
        </p:blipFill>
        <p:spPr>
          <a:xfrm>
            <a:off x="7377430" y="2469515"/>
            <a:ext cx="1512571" cy="1121410"/>
          </a:xfrm>
          <a:prstGeom prst="rect">
            <a:avLst/>
          </a:prstGeom>
          <a:ln w="25400">
            <a:solidFill>
              <a:schemeClr val="bg1"/>
            </a:solidFill>
          </a:ln>
        </p:spPr>
      </p:pic>
      <p:pic>
        <p:nvPicPr>
          <p:cNvPr id="6" name="图片 5" descr="604"/>
          <p:cNvPicPr>
            <a:picLocks noChangeAspect="1"/>
          </p:cNvPicPr>
          <p:nvPr/>
        </p:nvPicPr>
        <p:blipFill>
          <a:blip r:embed="rId7" cstate="print"/>
          <a:stretch>
            <a:fillRect/>
          </a:stretch>
        </p:blipFill>
        <p:spPr>
          <a:xfrm>
            <a:off x="8929372" y="2469516"/>
            <a:ext cx="1540510" cy="1120775"/>
          </a:xfrm>
          <a:prstGeom prst="rect">
            <a:avLst/>
          </a:prstGeom>
          <a:ln w="25400">
            <a:solidFill>
              <a:schemeClr val="bg1"/>
            </a:solidFill>
          </a:ln>
        </p:spPr>
      </p:pic>
      <p:pic>
        <p:nvPicPr>
          <p:cNvPr id="7" name="图片 6" descr="510"/>
          <p:cNvPicPr>
            <a:picLocks noChangeAspect="1"/>
          </p:cNvPicPr>
          <p:nvPr/>
        </p:nvPicPr>
        <p:blipFill>
          <a:blip r:embed="rId8" cstate="print"/>
          <a:stretch>
            <a:fillRect/>
          </a:stretch>
        </p:blipFill>
        <p:spPr>
          <a:xfrm>
            <a:off x="7376160" y="4917907"/>
            <a:ext cx="1513205" cy="1044575"/>
          </a:xfrm>
          <a:prstGeom prst="rect">
            <a:avLst/>
          </a:prstGeom>
          <a:ln w="25400">
            <a:solidFill>
              <a:schemeClr val="bg1"/>
            </a:solidFill>
          </a:ln>
        </p:spPr>
      </p:pic>
      <p:pic>
        <p:nvPicPr>
          <p:cNvPr id="8" name="图片 7" descr="511"/>
          <p:cNvPicPr>
            <a:picLocks noChangeAspect="1"/>
          </p:cNvPicPr>
          <p:nvPr/>
        </p:nvPicPr>
        <p:blipFill>
          <a:blip r:embed="rId9" cstate="print"/>
          <a:stretch>
            <a:fillRect/>
          </a:stretch>
        </p:blipFill>
        <p:spPr>
          <a:xfrm>
            <a:off x="8929370" y="4918541"/>
            <a:ext cx="1539876" cy="1043940"/>
          </a:xfrm>
          <a:prstGeom prst="rect">
            <a:avLst/>
          </a:prstGeom>
          <a:ln w="25400">
            <a:solidFill>
              <a:schemeClr val="bg1"/>
            </a:solidFill>
          </a:ln>
        </p:spPr>
      </p:pic>
      <p:pic>
        <p:nvPicPr>
          <p:cNvPr id="10" name="图片 9" descr="513jpg"/>
          <p:cNvPicPr>
            <a:picLocks noChangeAspect="1"/>
          </p:cNvPicPr>
          <p:nvPr/>
        </p:nvPicPr>
        <p:blipFill>
          <a:blip r:embed="rId10" cstate="print"/>
          <a:stretch>
            <a:fillRect/>
          </a:stretch>
        </p:blipFill>
        <p:spPr>
          <a:xfrm>
            <a:off x="7377430" y="3654659"/>
            <a:ext cx="1512571" cy="1218565"/>
          </a:xfrm>
          <a:prstGeom prst="rect">
            <a:avLst/>
          </a:prstGeom>
          <a:ln w="25400">
            <a:solidFill>
              <a:schemeClr val="bg1"/>
            </a:solidFill>
          </a:ln>
        </p:spPr>
      </p:pic>
      <p:pic>
        <p:nvPicPr>
          <p:cNvPr id="14" name="图片 13" descr="512"/>
          <p:cNvPicPr>
            <a:picLocks noChangeAspect="1"/>
          </p:cNvPicPr>
          <p:nvPr/>
        </p:nvPicPr>
        <p:blipFill>
          <a:blip r:embed="rId11" cstate="print"/>
          <a:stretch>
            <a:fillRect/>
          </a:stretch>
        </p:blipFill>
        <p:spPr>
          <a:xfrm>
            <a:off x="8929370" y="3654659"/>
            <a:ext cx="1539876" cy="1218565"/>
          </a:xfrm>
          <a:prstGeom prst="rect">
            <a:avLst/>
          </a:prstGeom>
          <a:ln w="25400">
            <a:solidFill>
              <a:schemeClr val="bg1"/>
            </a:solidFill>
          </a:ln>
        </p:spPr>
      </p:pic>
      <p:sp>
        <p:nvSpPr>
          <p:cNvPr id="13" name="矩形 12"/>
          <p:cNvSpPr/>
          <p:nvPr/>
        </p:nvSpPr>
        <p:spPr>
          <a:xfrm>
            <a:off x="0" y="6464300"/>
            <a:ext cx="12201525" cy="266700"/>
          </a:xfrm>
          <a:prstGeom prst="rect">
            <a:avLst/>
          </a:prstGeom>
          <a:solidFill>
            <a:schemeClr val="bg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1"/>
    </p:custData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nvSpPr>
        <p:spPr>
          <a:xfrm>
            <a:off x="647353" y="4823669"/>
            <a:ext cx="11013343" cy="1652631"/>
          </a:xfrm>
          <a:prstGeom prst="rect">
            <a:avLst/>
          </a:prstGeom>
          <a:solidFill>
            <a:srgbClr val="45B66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descr="24_副本.jpg"/>
          <p:cNvPicPr>
            <a:picLocks noChangeAspect="1"/>
          </p:cNvPicPr>
          <p:nvPr/>
        </p:nvPicPr>
        <p:blipFill>
          <a:blip r:embed="rId3" cstate="print"/>
          <a:stretch>
            <a:fillRect/>
          </a:stretch>
        </p:blipFill>
        <p:spPr>
          <a:xfrm>
            <a:off x="9202723" y="4899171"/>
            <a:ext cx="2400212" cy="1507964"/>
          </a:xfrm>
          <a:prstGeom prst="rect">
            <a:avLst/>
          </a:prstGeom>
          <a:ln w="12700">
            <a:solidFill>
              <a:schemeClr val="bg1"/>
            </a:solidFill>
          </a:ln>
        </p:spPr>
      </p:pic>
      <p:sp>
        <p:nvSpPr>
          <p:cNvPr id="28" name="矩形 27"/>
          <p:cNvSpPr/>
          <p:nvPr/>
        </p:nvSpPr>
        <p:spPr>
          <a:xfrm>
            <a:off x="9211112" y="5863904"/>
            <a:ext cx="2365695" cy="545285"/>
          </a:xfrm>
          <a:prstGeom prst="rect">
            <a:avLst/>
          </a:prstGeom>
          <a:solidFill>
            <a:schemeClr val="accent6">
              <a:lumMod val="20000"/>
              <a:lumOff val="80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654342" y="1375794"/>
            <a:ext cx="10981188" cy="3389153"/>
          </a:xfrm>
          <a:prstGeom prst="rect">
            <a:avLst/>
          </a:prstGeom>
          <a:solidFill>
            <a:srgbClr val="43BEB9"/>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7" name="图片 16" descr="logo.png"/>
          <p:cNvPicPr>
            <a:picLocks noChangeAspect="1"/>
          </p:cNvPicPr>
          <p:nvPr/>
        </p:nvPicPr>
        <p:blipFill>
          <a:blip r:embed="rId4" cstate="print"/>
          <a:stretch>
            <a:fillRect/>
          </a:stretch>
        </p:blipFill>
        <p:spPr>
          <a:xfrm>
            <a:off x="523241" y="596265"/>
            <a:ext cx="2222500" cy="555625"/>
          </a:xfrm>
          <a:prstGeom prst="rect">
            <a:avLst/>
          </a:prstGeom>
        </p:spPr>
      </p:pic>
      <p:pic>
        <p:nvPicPr>
          <p:cNvPr id="18" name="图片 17" descr="总量监控仪效果图"/>
          <p:cNvPicPr>
            <a:picLocks noChangeAspect="1"/>
          </p:cNvPicPr>
          <p:nvPr/>
        </p:nvPicPr>
        <p:blipFill>
          <a:blip r:embed="rId5" cstate="print"/>
          <a:stretch>
            <a:fillRect/>
          </a:stretch>
        </p:blipFill>
        <p:spPr>
          <a:xfrm>
            <a:off x="879683" y="1474907"/>
            <a:ext cx="1737679" cy="3246633"/>
          </a:xfrm>
          <a:prstGeom prst="rect">
            <a:avLst/>
          </a:prstGeom>
          <a:noFill/>
          <a:ln>
            <a:noFill/>
          </a:ln>
        </p:spPr>
      </p:pic>
      <p:pic>
        <p:nvPicPr>
          <p:cNvPr id="43010" name="Picture 2" descr="http://pic2.168tex.com/Upload/News/Image/2018/02/28/20180228103647903.png"/>
          <p:cNvPicPr>
            <a:picLocks noChangeAspect="1" noChangeArrowheads="1"/>
          </p:cNvPicPr>
          <p:nvPr/>
        </p:nvPicPr>
        <p:blipFill>
          <a:blip r:embed="rId6" cstate="print"/>
          <a:srcRect/>
          <a:stretch>
            <a:fillRect/>
          </a:stretch>
        </p:blipFill>
        <p:spPr bwMode="auto">
          <a:xfrm>
            <a:off x="4320330" y="4889485"/>
            <a:ext cx="4808344" cy="1519704"/>
          </a:xfrm>
          <a:prstGeom prst="rect">
            <a:avLst/>
          </a:prstGeom>
          <a:noFill/>
          <a:ln w="12700">
            <a:solidFill>
              <a:schemeClr val="bg1"/>
            </a:solidFill>
          </a:ln>
        </p:spPr>
      </p:pic>
      <p:pic>
        <p:nvPicPr>
          <p:cNvPr id="43012" name="Picture 4" descr="https://timgsa.baidu.com/timg?image&amp;quality=80&amp;size=b9999_10000&amp;sec=1583484349531&amp;di=9679c30fb87d72480b008367d1d66c53&amp;imgtype=0&amp;src=http%3A%2F%2Fwww.eeff.net%2Fdata%2Fattachment%2Fwq_wechatcollecting%2Farticle%2F201902%2F02%2F348868.jpg"/>
          <p:cNvPicPr>
            <a:picLocks noChangeAspect="1" noChangeArrowheads="1"/>
          </p:cNvPicPr>
          <p:nvPr/>
        </p:nvPicPr>
        <p:blipFill>
          <a:blip r:embed="rId7" cstate="print"/>
          <a:srcRect/>
          <a:stretch>
            <a:fillRect/>
          </a:stretch>
        </p:blipFill>
        <p:spPr bwMode="auto">
          <a:xfrm>
            <a:off x="697784" y="4889836"/>
            <a:ext cx="3559126" cy="1519353"/>
          </a:xfrm>
          <a:prstGeom prst="rect">
            <a:avLst/>
          </a:prstGeom>
          <a:noFill/>
          <a:ln w="12700">
            <a:solidFill>
              <a:schemeClr val="bg1"/>
            </a:solidFill>
          </a:ln>
        </p:spPr>
      </p:pic>
      <p:sp>
        <p:nvSpPr>
          <p:cNvPr id="24" name="Rectangle 6"/>
          <p:cNvSpPr/>
          <p:nvPr/>
        </p:nvSpPr>
        <p:spPr>
          <a:xfrm>
            <a:off x="2936133" y="1375794"/>
            <a:ext cx="3805427" cy="3380763"/>
          </a:xfrm>
          <a:prstGeom prst="rect">
            <a:avLst/>
          </a:prstGeom>
          <a:solidFill>
            <a:srgbClr val="4472C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b="1" dirty="0">
              <a:solidFill>
                <a:schemeClr val="bg1"/>
              </a:solidFill>
              <a:latin typeface="+mn-ea"/>
              <a:sym typeface="微软雅黑" panose="020B0503020204020204" charset="-122"/>
            </a:endParaRPr>
          </a:p>
        </p:txBody>
      </p:sp>
      <p:sp>
        <p:nvSpPr>
          <p:cNvPr id="25" name="文本框 1"/>
          <p:cNvSpPr txBox="1"/>
          <p:nvPr/>
        </p:nvSpPr>
        <p:spPr>
          <a:xfrm>
            <a:off x="3103912" y="1550652"/>
            <a:ext cx="3674379" cy="3106684"/>
          </a:xfrm>
          <a:prstGeom prst="rect">
            <a:avLst/>
          </a:prstGeom>
          <a:noFill/>
        </p:spPr>
        <p:txBody>
          <a:bodyPr wrap="square" rtlCol="0">
            <a:spAutoFit/>
          </a:bodyPr>
          <a:lstStyle/>
          <a:p>
            <a:pPr algn="l" fontAlgn="auto">
              <a:lnSpc>
                <a:spcPct val="150000"/>
              </a:lnSpc>
            </a:pPr>
            <a:endParaRPr lang="en-US" altLang="zh-CN" sz="1200" b="1" dirty="0" smtClean="0">
              <a:solidFill>
                <a:schemeClr val="bg1"/>
              </a:solidFill>
              <a:latin typeface="+mn-ea"/>
            </a:endParaRPr>
          </a:p>
          <a:p>
            <a:pPr algn="l" fontAlgn="auto">
              <a:lnSpc>
                <a:spcPct val="150000"/>
              </a:lnSpc>
            </a:pPr>
            <a:r>
              <a:rPr lang="zh-CN" altLang="en-US" sz="1200" b="1" dirty="0" smtClean="0">
                <a:solidFill>
                  <a:schemeClr val="bg1"/>
                </a:solidFill>
                <a:latin typeface="+mn-ea"/>
              </a:rPr>
              <a:t>2018年</a:t>
            </a:r>
            <a:r>
              <a:rPr lang="zh-CN" altLang="en-US" sz="1200" b="1" dirty="0">
                <a:solidFill>
                  <a:schemeClr val="bg1"/>
                </a:solidFill>
                <a:latin typeface="+mn-ea"/>
              </a:rPr>
              <a:t>，苏州市吴江区盛泽镇下辖的1400家纺织印染企业安装了总量监控系统，是国内目前规模最大的总量监控系统项目。天一信德针对此项目本着方便、整洁、功能实用的设计思想，在传统总量监控仪的基础上，开发了户外型一体式总量监控仪，实现了“户外全天候使用、就地安装、施工周期短、电子化运维、远程诊断”等功能，能适应苛刻的现场安装环境和使用条件。设备在“2018世界物联网博览会”展出，受到各方关注，得到移动集团总部、工信部等各界领导的高度认可。</a:t>
            </a:r>
          </a:p>
        </p:txBody>
      </p:sp>
      <p:sp>
        <p:nvSpPr>
          <p:cNvPr id="22" name="TextBox 21"/>
          <p:cNvSpPr txBox="1"/>
          <p:nvPr/>
        </p:nvSpPr>
        <p:spPr>
          <a:xfrm>
            <a:off x="3087136" y="1476463"/>
            <a:ext cx="1107996" cy="369332"/>
          </a:xfrm>
          <a:prstGeom prst="rect">
            <a:avLst/>
          </a:prstGeom>
          <a:noFill/>
        </p:spPr>
        <p:txBody>
          <a:bodyPr wrap="none" rtlCol="0">
            <a:spAutoFit/>
          </a:bodyPr>
          <a:lstStyle/>
          <a:p>
            <a:r>
              <a:rPr lang="zh-CN" altLang="en-US" b="1" dirty="0" smtClean="0">
                <a:solidFill>
                  <a:schemeClr val="bg1"/>
                </a:solidFill>
              </a:rPr>
              <a:t>典型案例</a:t>
            </a:r>
            <a:endParaRPr lang="zh-CN" altLang="en-US" b="1" dirty="0">
              <a:solidFill>
                <a:schemeClr val="bg1"/>
              </a:solidFill>
            </a:endParaRPr>
          </a:p>
        </p:txBody>
      </p:sp>
      <p:sp>
        <p:nvSpPr>
          <p:cNvPr id="27" name="TextBox 26"/>
          <p:cNvSpPr txBox="1"/>
          <p:nvPr/>
        </p:nvSpPr>
        <p:spPr>
          <a:xfrm>
            <a:off x="9227889" y="5830349"/>
            <a:ext cx="1568635" cy="584775"/>
          </a:xfrm>
          <a:prstGeom prst="rect">
            <a:avLst/>
          </a:prstGeom>
          <a:noFill/>
        </p:spPr>
        <p:txBody>
          <a:bodyPr wrap="none" rtlCol="0">
            <a:spAutoFit/>
          </a:bodyPr>
          <a:lstStyle/>
          <a:p>
            <a:r>
              <a:rPr lang="en-US" altLang="zh-CN" sz="1600" b="1" dirty="0" smtClean="0">
                <a:solidFill>
                  <a:schemeClr val="bg1"/>
                </a:solidFill>
                <a:latin typeface="+mn-ea"/>
              </a:rPr>
              <a:t>Environment </a:t>
            </a:r>
          </a:p>
          <a:p>
            <a:r>
              <a:rPr lang="en-US" altLang="zh-CN" sz="1600" b="1" dirty="0" smtClean="0">
                <a:solidFill>
                  <a:schemeClr val="bg1"/>
                </a:solidFill>
                <a:latin typeface="+mn-ea"/>
              </a:rPr>
              <a:t>Protection</a:t>
            </a:r>
            <a:endParaRPr lang="zh-CN" altLang="en-US" sz="1600" b="1" dirty="0">
              <a:solidFill>
                <a:schemeClr val="bg1"/>
              </a:solidFill>
              <a:latin typeface="+mn-ea"/>
            </a:endParaRPr>
          </a:p>
        </p:txBody>
      </p:sp>
      <p:pic>
        <p:nvPicPr>
          <p:cNvPr id="43015" name="Picture 7"/>
          <p:cNvPicPr>
            <a:picLocks noChangeAspect="1" noChangeArrowheads="1"/>
          </p:cNvPicPr>
          <p:nvPr/>
        </p:nvPicPr>
        <p:blipFill>
          <a:blip r:embed="rId8" cstate="print"/>
          <a:srcRect/>
          <a:stretch>
            <a:fillRect/>
          </a:stretch>
        </p:blipFill>
        <p:spPr bwMode="auto">
          <a:xfrm>
            <a:off x="9813721" y="3219974"/>
            <a:ext cx="1570140" cy="1444306"/>
          </a:xfrm>
          <a:prstGeom prst="rect">
            <a:avLst/>
          </a:prstGeom>
          <a:noFill/>
          <a:ln w="15875">
            <a:solidFill>
              <a:schemeClr val="accent1">
                <a:shade val="50000"/>
              </a:schemeClr>
            </a:solidFill>
            <a:miter lim="800000"/>
            <a:headEnd/>
            <a:tailEnd/>
          </a:ln>
        </p:spPr>
      </p:pic>
      <p:pic>
        <p:nvPicPr>
          <p:cNvPr id="43017" name="Picture 9"/>
          <p:cNvPicPr>
            <a:picLocks noChangeAspect="1" noChangeArrowheads="1"/>
          </p:cNvPicPr>
          <p:nvPr/>
        </p:nvPicPr>
        <p:blipFill>
          <a:blip r:embed="rId9" cstate="print"/>
          <a:srcRect/>
          <a:stretch>
            <a:fillRect/>
          </a:stretch>
        </p:blipFill>
        <p:spPr bwMode="auto">
          <a:xfrm>
            <a:off x="9806731" y="1578530"/>
            <a:ext cx="1593907" cy="1542175"/>
          </a:xfrm>
          <a:prstGeom prst="rect">
            <a:avLst/>
          </a:prstGeom>
          <a:noFill/>
          <a:ln w="15875">
            <a:solidFill>
              <a:schemeClr val="accent1">
                <a:shade val="50000"/>
              </a:schemeClr>
            </a:solidFill>
            <a:miter lim="800000"/>
            <a:headEnd/>
            <a:tailEnd/>
          </a:ln>
        </p:spPr>
      </p:pic>
      <p:pic>
        <p:nvPicPr>
          <p:cNvPr id="43018" name="Picture 10"/>
          <p:cNvPicPr>
            <a:picLocks noChangeAspect="1" noChangeArrowheads="1"/>
          </p:cNvPicPr>
          <p:nvPr/>
        </p:nvPicPr>
        <p:blipFill>
          <a:blip r:embed="rId10" cstate="print"/>
          <a:srcRect/>
          <a:stretch>
            <a:fillRect/>
          </a:stretch>
        </p:blipFill>
        <p:spPr bwMode="auto">
          <a:xfrm>
            <a:off x="6932803" y="1556858"/>
            <a:ext cx="2655814" cy="3115810"/>
          </a:xfrm>
          <a:prstGeom prst="rect">
            <a:avLst/>
          </a:prstGeom>
          <a:noFill/>
          <a:ln w="15875">
            <a:solidFill>
              <a:schemeClr val="accent1">
                <a:shade val="50000"/>
              </a:schemeClr>
            </a:solidFill>
            <a:miter lim="800000"/>
            <a:headEnd/>
            <a:tailEnd/>
          </a:ln>
        </p:spPr>
      </p:pic>
    </p:spTree>
    <p:custDataLst>
      <p:tags r:id="rId1"/>
    </p:custData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nvSpPr>
        <p:spPr>
          <a:xfrm>
            <a:off x="654341" y="5998129"/>
            <a:ext cx="10964565" cy="701567"/>
          </a:xfrm>
          <a:prstGeom prst="rect">
            <a:avLst/>
          </a:prstGeom>
          <a:solidFill>
            <a:srgbClr val="45B66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645953" y="1400962"/>
            <a:ext cx="10981188" cy="5301842"/>
          </a:xfrm>
          <a:prstGeom prst="rect">
            <a:avLst/>
          </a:prstGeom>
          <a:solidFill>
            <a:srgbClr val="43BEB9"/>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 name="矩形 30"/>
          <p:cNvSpPr/>
          <p:nvPr/>
        </p:nvSpPr>
        <p:spPr>
          <a:xfrm>
            <a:off x="8045042" y="1493239"/>
            <a:ext cx="3489820" cy="519278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p:cNvSpPr/>
          <p:nvPr/>
        </p:nvSpPr>
        <p:spPr>
          <a:xfrm>
            <a:off x="7441034" y="4823670"/>
            <a:ext cx="3498209" cy="545285"/>
          </a:xfrm>
          <a:prstGeom prst="rect">
            <a:avLst/>
          </a:prstGeom>
          <a:solidFill>
            <a:schemeClr val="accent6">
              <a:lumMod val="20000"/>
              <a:lumOff val="80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图片 16" descr="logo.png"/>
          <p:cNvPicPr>
            <a:picLocks noChangeAspect="1"/>
          </p:cNvPicPr>
          <p:nvPr/>
        </p:nvPicPr>
        <p:blipFill>
          <a:blip r:embed="rId3" cstate="print"/>
          <a:stretch>
            <a:fillRect/>
          </a:stretch>
        </p:blipFill>
        <p:spPr>
          <a:xfrm>
            <a:off x="523241" y="596265"/>
            <a:ext cx="2222500" cy="555625"/>
          </a:xfrm>
          <a:prstGeom prst="rect">
            <a:avLst/>
          </a:prstGeom>
        </p:spPr>
      </p:pic>
      <p:sp>
        <p:nvSpPr>
          <p:cNvPr id="24" name="Rectangle 6"/>
          <p:cNvSpPr/>
          <p:nvPr/>
        </p:nvSpPr>
        <p:spPr>
          <a:xfrm>
            <a:off x="4118980" y="1501629"/>
            <a:ext cx="3805427" cy="4513278"/>
          </a:xfrm>
          <a:prstGeom prst="rect">
            <a:avLst/>
          </a:prstGeom>
          <a:solidFill>
            <a:srgbClr val="4472C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b="1" dirty="0">
              <a:solidFill>
                <a:schemeClr val="bg1"/>
              </a:solidFill>
              <a:latin typeface="+mn-ea"/>
              <a:sym typeface="微软雅黑" panose="020B0503020204020204" charset="-122"/>
            </a:endParaRPr>
          </a:p>
        </p:txBody>
      </p:sp>
      <p:sp>
        <p:nvSpPr>
          <p:cNvPr id="22" name="TextBox 21"/>
          <p:cNvSpPr txBox="1"/>
          <p:nvPr/>
        </p:nvSpPr>
        <p:spPr>
          <a:xfrm>
            <a:off x="3087136" y="1635854"/>
            <a:ext cx="1107996" cy="369332"/>
          </a:xfrm>
          <a:prstGeom prst="rect">
            <a:avLst/>
          </a:prstGeom>
          <a:noFill/>
        </p:spPr>
        <p:txBody>
          <a:bodyPr wrap="none" rtlCol="0">
            <a:spAutoFit/>
          </a:bodyPr>
          <a:lstStyle/>
          <a:p>
            <a:r>
              <a:rPr lang="zh-CN" altLang="en-US" b="1" dirty="0" smtClean="0">
                <a:solidFill>
                  <a:schemeClr val="bg1"/>
                </a:solidFill>
              </a:rPr>
              <a:t>典型案例</a:t>
            </a:r>
            <a:endParaRPr lang="zh-CN" altLang="en-US" b="1" dirty="0">
              <a:solidFill>
                <a:schemeClr val="bg1"/>
              </a:solidFill>
            </a:endParaRPr>
          </a:p>
        </p:txBody>
      </p:sp>
      <p:sp>
        <p:nvSpPr>
          <p:cNvPr id="27" name="TextBox 26"/>
          <p:cNvSpPr txBox="1"/>
          <p:nvPr/>
        </p:nvSpPr>
        <p:spPr>
          <a:xfrm>
            <a:off x="9227889" y="6040074"/>
            <a:ext cx="1568635" cy="584775"/>
          </a:xfrm>
          <a:prstGeom prst="rect">
            <a:avLst/>
          </a:prstGeom>
          <a:noFill/>
        </p:spPr>
        <p:txBody>
          <a:bodyPr wrap="none" rtlCol="0">
            <a:spAutoFit/>
          </a:bodyPr>
          <a:lstStyle/>
          <a:p>
            <a:r>
              <a:rPr lang="en-US" altLang="zh-CN" sz="1600" b="1" dirty="0" smtClean="0">
                <a:solidFill>
                  <a:schemeClr val="bg1"/>
                </a:solidFill>
                <a:latin typeface="+mn-ea"/>
              </a:rPr>
              <a:t>Environment </a:t>
            </a:r>
          </a:p>
          <a:p>
            <a:r>
              <a:rPr lang="en-US" altLang="zh-CN" sz="1600" b="1" dirty="0" smtClean="0">
                <a:solidFill>
                  <a:schemeClr val="bg1"/>
                </a:solidFill>
                <a:latin typeface="+mn-ea"/>
              </a:rPr>
              <a:t>Protection</a:t>
            </a:r>
            <a:endParaRPr lang="zh-CN" altLang="en-US" sz="1600" b="1" dirty="0">
              <a:solidFill>
                <a:schemeClr val="bg1"/>
              </a:solidFill>
              <a:latin typeface="+mn-ea"/>
            </a:endParaRPr>
          </a:p>
        </p:txBody>
      </p:sp>
      <p:pic>
        <p:nvPicPr>
          <p:cNvPr id="19" name="图片 18" descr="676919918519570294"/>
          <p:cNvPicPr/>
          <p:nvPr/>
        </p:nvPicPr>
        <p:blipFill>
          <a:blip r:embed="rId4" cstate="print"/>
          <a:stretch>
            <a:fillRect/>
          </a:stretch>
        </p:blipFill>
        <p:spPr>
          <a:xfrm>
            <a:off x="713063" y="1475804"/>
            <a:ext cx="3347208" cy="4815939"/>
          </a:xfrm>
          <a:prstGeom prst="rect">
            <a:avLst/>
          </a:prstGeom>
        </p:spPr>
      </p:pic>
      <p:sp>
        <p:nvSpPr>
          <p:cNvPr id="44036"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grpSp>
        <p:nvGrpSpPr>
          <p:cNvPr id="44033" name="组合 6"/>
          <p:cNvGrpSpPr>
            <a:grpSpLocks/>
          </p:cNvGrpSpPr>
          <p:nvPr/>
        </p:nvGrpSpPr>
        <p:grpSpPr bwMode="auto">
          <a:xfrm>
            <a:off x="4211275" y="1577129"/>
            <a:ext cx="3624042" cy="4387443"/>
            <a:chOff x="1872" y="1759"/>
            <a:chExt cx="6818" cy="8518"/>
          </a:xfrm>
        </p:grpSpPr>
        <p:sp>
          <p:nvSpPr>
            <p:cNvPr id="10" name="object 3" descr="image14"/>
            <p:cNvSpPr>
              <a:spLocks noChangeArrowheads="1"/>
            </p:cNvSpPr>
            <p:nvPr/>
          </p:nvSpPr>
          <p:spPr bwMode="auto">
            <a:xfrm>
              <a:off x="1872" y="1759"/>
              <a:ext cx="6819" cy="8518"/>
            </a:xfrm>
            <a:prstGeom prst="rect">
              <a:avLst/>
            </a:prstGeom>
            <a:blipFill dpi="0" rotWithShape="1">
              <a:blip r:embed="rId5" cstate="print"/>
              <a:srcRect/>
              <a:stretch>
                <a:fillRect/>
              </a:stretch>
            </a:blipFill>
            <a:ln w="9525">
              <a:noFill/>
              <a:miter lim="800000"/>
              <a:headEnd/>
              <a:tailEnd/>
            </a:ln>
          </p:spPr>
          <p:txBody>
            <a:bodyPr vert="horz" wrap="square" lIns="0" tIns="0" rIns="0" bIns="0" numCol="1" anchor="t" anchorCtr="0" compatLnSpc="1">
              <a:prstTxWarp prst="textNoShape">
                <a:avLst/>
              </a:prstTxWarp>
            </a:bodyPr>
            <a:lstStyle/>
            <a:p>
              <a:endParaRPr lang="zh-CN" altLang="en-US"/>
            </a:p>
          </p:txBody>
        </p:sp>
        <p:sp>
          <p:nvSpPr>
            <p:cNvPr id="11" name="object 4"/>
            <p:cNvSpPr>
              <a:spLocks noChangeArrowheads="1"/>
            </p:cNvSpPr>
            <p:nvPr/>
          </p:nvSpPr>
          <p:spPr bwMode="auto">
            <a:xfrm>
              <a:off x="2134" y="3002"/>
              <a:ext cx="4957" cy="2175"/>
            </a:xfrm>
            <a:custGeom>
              <a:avLst/>
              <a:gdLst>
                <a:gd name="T0" fmla="*/ 0 w 3147695"/>
                <a:gd name="T1" fmla="*/ 0 h 1381125"/>
                <a:gd name="T2" fmla="*/ 3147682 w 3147695"/>
                <a:gd name="T3" fmla="*/ 0 h 1381125"/>
                <a:gd name="T4" fmla="*/ 3147682 w 3147695"/>
                <a:gd name="T5" fmla="*/ 1380871 h 1381125"/>
                <a:gd name="T6" fmla="*/ 0 w 3147695"/>
                <a:gd name="T7" fmla="*/ 1380871 h 1381125"/>
                <a:gd name="T8" fmla="*/ 0 w 3147695"/>
                <a:gd name="T9" fmla="*/ 0 h 1381125"/>
              </a:gdLst>
              <a:ahLst/>
              <a:cxnLst>
                <a:cxn ang="0">
                  <a:pos x="T0" y="T1"/>
                </a:cxn>
                <a:cxn ang="0">
                  <a:pos x="T2" y="T3"/>
                </a:cxn>
                <a:cxn ang="0">
                  <a:pos x="T4" y="T5"/>
                </a:cxn>
                <a:cxn ang="0">
                  <a:pos x="T6" y="T7"/>
                </a:cxn>
                <a:cxn ang="0">
                  <a:pos x="T8" y="T9"/>
                </a:cxn>
              </a:cxnLst>
              <a:rect l="0" t="0" r="r" b="b"/>
              <a:pathLst>
                <a:path w="3147695" h="1381125">
                  <a:moveTo>
                    <a:pt x="0" y="0"/>
                  </a:moveTo>
                  <a:lnTo>
                    <a:pt x="3147682" y="0"/>
                  </a:lnTo>
                  <a:lnTo>
                    <a:pt x="3147682" y="1380871"/>
                  </a:lnTo>
                  <a:lnTo>
                    <a:pt x="0" y="1380871"/>
                  </a:lnTo>
                  <a:lnTo>
                    <a:pt x="0" y="0"/>
                  </a:lnTo>
                  <a:close/>
                </a:path>
              </a:pathLst>
            </a:custGeom>
            <a:noFill/>
            <a:ln w="44449">
              <a:solidFill>
                <a:srgbClr val="FF0000"/>
              </a:solidFill>
              <a:prstDash val="dash"/>
              <a:round/>
              <a:headEnd/>
              <a:tailEnd/>
            </a:ln>
          </p:spPr>
          <p:txBody>
            <a:bodyPr vert="horz" wrap="square" lIns="0" tIns="0" rIns="0" bIns="0" numCol="1" anchor="t" anchorCtr="0" compatLnSpc="1">
              <a:prstTxWarp prst="textNoShape">
                <a:avLst/>
              </a:prstTxWarp>
            </a:bodyPr>
            <a:lstStyle/>
            <a:p>
              <a:endParaRPr lang="zh-CN" altLang="en-US"/>
            </a:p>
          </p:txBody>
        </p:sp>
      </p:grpSp>
      <p:pic>
        <p:nvPicPr>
          <p:cNvPr id="23" name="图片 22" descr="现场照片2"/>
          <p:cNvPicPr/>
          <p:nvPr/>
        </p:nvPicPr>
        <p:blipFill>
          <a:blip r:embed="rId6" cstate="print"/>
          <a:stretch>
            <a:fillRect/>
          </a:stretch>
        </p:blipFill>
        <p:spPr>
          <a:xfrm>
            <a:off x="8095377" y="2952926"/>
            <a:ext cx="1526796" cy="1342239"/>
          </a:xfrm>
          <a:prstGeom prst="rect">
            <a:avLst/>
          </a:prstGeom>
          <a:noFill/>
          <a:ln w="9525">
            <a:noFill/>
          </a:ln>
        </p:spPr>
      </p:pic>
      <p:pic>
        <p:nvPicPr>
          <p:cNvPr id="29" name="图片 28" descr="现场图1"/>
          <p:cNvPicPr/>
          <p:nvPr/>
        </p:nvPicPr>
        <p:blipFill>
          <a:blip r:embed="rId7" cstate="print"/>
          <a:srcRect l="21996" t="9708" b="17688"/>
          <a:stretch>
            <a:fillRect/>
          </a:stretch>
        </p:blipFill>
        <p:spPr>
          <a:xfrm>
            <a:off x="8077877" y="4338400"/>
            <a:ext cx="3389872" cy="1961734"/>
          </a:xfrm>
          <a:prstGeom prst="rect">
            <a:avLst/>
          </a:prstGeom>
          <a:noFill/>
          <a:ln w="9525">
            <a:noFill/>
          </a:ln>
        </p:spPr>
      </p:pic>
      <p:pic>
        <p:nvPicPr>
          <p:cNvPr id="30" name="图片 29" descr="现场照片3"/>
          <p:cNvPicPr/>
          <p:nvPr/>
        </p:nvPicPr>
        <p:blipFill>
          <a:blip r:embed="rId8" cstate="print"/>
          <a:stretch>
            <a:fillRect/>
          </a:stretch>
        </p:blipFill>
        <p:spPr>
          <a:xfrm>
            <a:off x="9675396" y="2961315"/>
            <a:ext cx="1783965" cy="1333850"/>
          </a:xfrm>
          <a:prstGeom prst="rect">
            <a:avLst/>
          </a:prstGeom>
          <a:noFill/>
          <a:ln w="9525">
            <a:noFill/>
          </a:ln>
        </p:spPr>
      </p:pic>
      <p:sp>
        <p:nvSpPr>
          <p:cNvPr id="32" name="Rectangle 6"/>
          <p:cNvSpPr/>
          <p:nvPr/>
        </p:nvSpPr>
        <p:spPr>
          <a:xfrm>
            <a:off x="719034" y="6291745"/>
            <a:ext cx="3324459" cy="377504"/>
          </a:xfrm>
          <a:prstGeom prst="rect">
            <a:avLst/>
          </a:prstGeom>
          <a:solidFill>
            <a:srgbClr val="4472C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1400" b="1" dirty="0" smtClean="0"/>
              <a:t>青海可鲁克湖浮标水质自动监测站</a:t>
            </a:r>
            <a:endParaRPr lang="zh-CN" altLang="en-US" sz="1400" b="1" dirty="0">
              <a:solidFill>
                <a:schemeClr val="bg1"/>
              </a:solidFill>
              <a:latin typeface="+mn-ea"/>
              <a:sym typeface="微软雅黑" panose="020B0503020204020204" charset="-122"/>
            </a:endParaRPr>
          </a:p>
        </p:txBody>
      </p:sp>
      <p:sp>
        <p:nvSpPr>
          <p:cNvPr id="34" name="Rectangle 6"/>
          <p:cNvSpPr/>
          <p:nvPr/>
        </p:nvSpPr>
        <p:spPr>
          <a:xfrm>
            <a:off x="8069187" y="6308520"/>
            <a:ext cx="3423729" cy="352339"/>
          </a:xfrm>
          <a:prstGeom prst="rect">
            <a:avLst/>
          </a:prstGeom>
          <a:solidFill>
            <a:srgbClr val="4472C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smtClean="0">
                <a:solidFill>
                  <a:schemeClr val="bg1"/>
                </a:solidFill>
                <a:latin typeface="+mn-ea"/>
                <a:sym typeface="微软雅黑" panose="020B0503020204020204" charset="-122"/>
              </a:rPr>
              <a:t>天津静海区辅助监察执法系统</a:t>
            </a:r>
            <a:endParaRPr lang="zh-CN" altLang="en-US" sz="1400" b="1" dirty="0">
              <a:solidFill>
                <a:schemeClr val="bg1"/>
              </a:solidFill>
              <a:latin typeface="+mn-ea"/>
              <a:sym typeface="微软雅黑" panose="020B0503020204020204" charset="-122"/>
            </a:endParaRPr>
          </a:p>
        </p:txBody>
      </p:sp>
      <p:sp>
        <p:nvSpPr>
          <p:cNvPr id="35" name="矩形 34"/>
          <p:cNvSpPr/>
          <p:nvPr/>
        </p:nvSpPr>
        <p:spPr>
          <a:xfrm>
            <a:off x="4110604" y="6016305"/>
            <a:ext cx="3816992" cy="644553"/>
          </a:xfrm>
          <a:prstGeom prst="rect">
            <a:avLst/>
          </a:prstGeom>
          <a:solidFill>
            <a:srgbClr val="45B66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1400" b="1" dirty="0" smtClean="0"/>
              <a:t>浙江省绍兴市上虞区建设、运维</a:t>
            </a:r>
            <a:r>
              <a:rPr lang="en-US" altLang="zh-CN" sz="1400" b="1" dirty="0" smtClean="0"/>
              <a:t>163</a:t>
            </a:r>
            <a:r>
              <a:rPr lang="zh-CN" altLang="zh-CN" sz="1400" b="1" dirty="0" smtClean="0"/>
              <a:t>家企业的总量监控系统及环保局管理平台</a:t>
            </a:r>
            <a:endParaRPr lang="zh-CN" altLang="en-US" sz="1400" b="1" dirty="0">
              <a:solidFill>
                <a:schemeClr val="bg1"/>
              </a:solidFill>
              <a:latin typeface="+mn-ea"/>
              <a:sym typeface="微软雅黑" panose="020B0503020204020204" charset="-122"/>
            </a:endParaRPr>
          </a:p>
        </p:txBody>
      </p:sp>
      <p:pic>
        <p:nvPicPr>
          <p:cNvPr id="44038" name="Picture 6" descr="https://timgsa.baidu.com/timg?image&amp;quality=80&amp;size=b9999_10000&amp;sec=1583490787094&amp;di=eff93fe7f83f53373f0219b841a017ee&amp;imgtype=0&amp;src=http%3A%2F%2F5b0988e595225.cdn.sohucs.com%2Fimages%2F20171112%2Fc03cdc450da44c95a2fa586a8569c456.jpeg"/>
          <p:cNvPicPr>
            <a:picLocks noChangeAspect="1" noChangeArrowheads="1"/>
          </p:cNvPicPr>
          <p:nvPr/>
        </p:nvPicPr>
        <p:blipFill>
          <a:blip r:embed="rId9" cstate="print"/>
          <a:srcRect/>
          <a:stretch>
            <a:fillRect/>
          </a:stretch>
        </p:blipFill>
        <p:spPr bwMode="auto">
          <a:xfrm>
            <a:off x="8103765" y="1535185"/>
            <a:ext cx="3355596" cy="1392573"/>
          </a:xfrm>
          <a:prstGeom prst="rect">
            <a:avLst/>
          </a:prstGeom>
          <a:noFill/>
        </p:spPr>
      </p:pic>
    </p:spTree>
    <p:custDataLst>
      <p:tags r:id="rId1"/>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组合 41"/>
          <p:cNvGrpSpPr/>
          <p:nvPr/>
        </p:nvGrpSpPr>
        <p:grpSpPr>
          <a:xfrm>
            <a:off x="-2" y="2678691"/>
            <a:ext cx="12192000" cy="2419703"/>
            <a:chOff x="170694" y="177982"/>
            <a:chExt cx="3936003" cy="781165"/>
          </a:xfrm>
          <a:solidFill>
            <a:schemeClr val="accent5">
              <a:lumMod val="75000"/>
            </a:schemeClr>
          </a:solidFill>
        </p:grpSpPr>
        <p:sp>
          <p:nvSpPr>
            <p:cNvPr id="44" name="等腰三角形 43"/>
            <p:cNvSpPr/>
            <p:nvPr/>
          </p:nvSpPr>
          <p:spPr>
            <a:xfrm>
              <a:off x="1233863" y="177982"/>
              <a:ext cx="355284" cy="35651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5" name="等腰三角形 44"/>
            <p:cNvSpPr/>
            <p:nvPr/>
          </p:nvSpPr>
          <p:spPr>
            <a:xfrm flipV="1">
              <a:off x="200258" y="602633"/>
              <a:ext cx="355284" cy="35651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6" name="矩形 45"/>
            <p:cNvSpPr/>
            <p:nvPr/>
          </p:nvSpPr>
          <p:spPr>
            <a:xfrm>
              <a:off x="170694" y="261768"/>
              <a:ext cx="3936003" cy="61198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7" name="平行四边形 46"/>
            <p:cNvSpPr/>
            <p:nvPr/>
          </p:nvSpPr>
          <p:spPr>
            <a:xfrm>
              <a:off x="376965" y="178257"/>
              <a:ext cx="1036076" cy="779005"/>
            </a:xfrm>
            <a:prstGeom prst="parallelogram">
              <a:avLst>
                <a:gd name="adj" fmla="val 4820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8" name="文本框 6"/>
            <p:cNvSpPr txBox="1"/>
            <p:nvPr/>
          </p:nvSpPr>
          <p:spPr>
            <a:xfrm>
              <a:off x="650907" y="284178"/>
              <a:ext cx="569115" cy="559651"/>
            </a:xfrm>
            <a:prstGeom prst="rect">
              <a:avLst/>
            </a:prstGeom>
            <a:grpFill/>
          </p:spPr>
          <p:txBody>
            <a:bodyPr wrap="square" lIns="91440" tIns="45720" rIns="9144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0665" b="0" i="0" u="none" strike="noStrike" kern="1200" cap="none" spc="0" normalizeH="0" baseline="0" noProof="0" dirty="0" smtClean="0">
                  <a:ln>
                    <a:noFill/>
                  </a:ln>
                  <a:solidFill>
                    <a:prstClr val="white">
                      <a:lumMod val="95000"/>
                    </a:prstClr>
                  </a:solidFill>
                  <a:effectLst/>
                  <a:uLnTx/>
                  <a:uFillTx/>
                  <a:latin typeface="Impact" panose="020B0806030902050204" pitchFamily="34" charset="0"/>
                  <a:ea typeface="宋体" panose="02010600030101010101" pitchFamily="2" charset="-122"/>
                  <a:cs typeface="+mn-cs"/>
                </a:rPr>
                <a:t>01</a:t>
              </a:r>
              <a:endParaRPr kumimoji="0" lang="zh-CN" altLang="en-US" sz="10665" b="0" i="0" u="none" strike="noStrike" kern="1200" cap="none" spc="0" normalizeH="0" baseline="0" noProof="0" dirty="0">
                <a:ln>
                  <a:noFill/>
                </a:ln>
                <a:solidFill>
                  <a:prstClr val="white">
                    <a:lumMod val="95000"/>
                  </a:prstClr>
                </a:solidFill>
                <a:effectLst/>
                <a:uLnTx/>
                <a:uFillTx/>
                <a:latin typeface="Impact" panose="020B0806030902050204" pitchFamily="34" charset="0"/>
                <a:ea typeface="宋体" panose="02010600030101010101" pitchFamily="2" charset="-122"/>
                <a:cs typeface="+mn-cs"/>
              </a:endParaRPr>
            </a:p>
          </p:txBody>
        </p:sp>
      </p:grpSp>
      <p:pic>
        <p:nvPicPr>
          <p:cNvPr id="17" name="图片 16" descr="logo.png"/>
          <p:cNvPicPr>
            <a:picLocks noChangeAspect="1"/>
          </p:cNvPicPr>
          <p:nvPr/>
        </p:nvPicPr>
        <p:blipFill>
          <a:blip r:embed="rId3" cstate="print"/>
          <a:stretch>
            <a:fillRect/>
          </a:stretch>
        </p:blipFill>
        <p:spPr>
          <a:xfrm>
            <a:off x="523241" y="596265"/>
            <a:ext cx="2222500" cy="555625"/>
          </a:xfrm>
          <a:prstGeom prst="rect">
            <a:avLst/>
          </a:prstGeom>
        </p:spPr>
      </p:pic>
      <p:sp>
        <p:nvSpPr>
          <p:cNvPr id="2" name="文本框 1"/>
          <p:cNvSpPr txBox="1"/>
          <p:nvPr/>
        </p:nvSpPr>
        <p:spPr>
          <a:xfrm>
            <a:off x="4884420" y="3511550"/>
            <a:ext cx="2954655" cy="923330"/>
          </a:xfrm>
          <a:prstGeom prst="rect">
            <a:avLst/>
          </a:prstGeom>
          <a:noFill/>
        </p:spPr>
        <p:txBody>
          <a:bodyPr wrap="none" rtlCol="0">
            <a:spAutoFit/>
          </a:bodyPr>
          <a:lstStyle/>
          <a:p>
            <a:r>
              <a:rPr lang="zh-CN" altLang="en-US" sz="5400" b="1" dirty="0">
                <a:solidFill>
                  <a:schemeClr val="bg1"/>
                </a:solidFill>
              </a:rPr>
              <a:t>公司介绍</a:t>
            </a:r>
          </a:p>
        </p:txBody>
      </p:sp>
      <p:pic>
        <p:nvPicPr>
          <p:cNvPr id="22534" name="Picture 6" descr="E:\xww\市场\PPT 用图片\timg (12).jpg"/>
          <p:cNvPicPr>
            <a:picLocks noChangeAspect="1" noChangeArrowheads="1"/>
          </p:cNvPicPr>
          <p:nvPr/>
        </p:nvPicPr>
        <p:blipFill>
          <a:blip r:embed="rId4" cstate="print"/>
          <a:srcRect/>
          <a:stretch>
            <a:fillRect/>
          </a:stretch>
        </p:blipFill>
        <p:spPr bwMode="auto">
          <a:xfrm>
            <a:off x="8539992" y="2944208"/>
            <a:ext cx="3652007" cy="1884435"/>
          </a:xfrm>
          <a:prstGeom prst="rect">
            <a:avLst/>
          </a:prstGeom>
          <a:noFill/>
          <a:effectLst>
            <a:softEdge rad="317500"/>
          </a:effectLst>
        </p:spPr>
      </p:pic>
      <p:sp>
        <p:nvSpPr>
          <p:cNvPr id="14" name="TextBox 13"/>
          <p:cNvSpPr txBox="1"/>
          <p:nvPr/>
        </p:nvSpPr>
        <p:spPr>
          <a:xfrm>
            <a:off x="8766495" y="4110606"/>
            <a:ext cx="1913024" cy="707886"/>
          </a:xfrm>
          <a:prstGeom prst="rect">
            <a:avLst/>
          </a:prstGeom>
          <a:noFill/>
        </p:spPr>
        <p:txBody>
          <a:bodyPr wrap="none" rtlCol="0">
            <a:spAutoFit/>
          </a:bodyPr>
          <a:lstStyle/>
          <a:p>
            <a:r>
              <a:rPr lang="en-US" altLang="zh-CN" sz="2000" b="1" dirty="0" smtClean="0">
                <a:solidFill>
                  <a:schemeClr val="bg1"/>
                </a:solidFill>
                <a:latin typeface="+mn-ea"/>
              </a:rPr>
              <a:t>Environment </a:t>
            </a:r>
          </a:p>
          <a:p>
            <a:r>
              <a:rPr lang="en-US" altLang="zh-CN" sz="2000" b="1" dirty="0" smtClean="0">
                <a:solidFill>
                  <a:schemeClr val="bg1"/>
                </a:solidFill>
                <a:latin typeface="+mn-ea"/>
              </a:rPr>
              <a:t>Protection</a:t>
            </a:r>
            <a:endParaRPr lang="zh-CN" altLang="en-US" sz="2000" b="1" dirty="0">
              <a:solidFill>
                <a:schemeClr val="bg1"/>
              </a:solidFill>
              <a:latin typeface="+mn-ea"/>
            </a:endParaRPr>
          </a:p>
        </p:txBody>
      </p:sp>
    </p:spTree>
    <p:custDataLst>
      <p:tags r:id="rId1"/>
    </p:custData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780176" y="1400961"/>
            <a:ext cx="10268125" cy="5352177"/>
          </a:xfrm>
          <a:prstGeom prst="rect">
            <a:avLst/>
          </a:prstGeom>
          <a:solidFill>
            <a:srgbClr val="C366CA">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图片 16" descr="logo.png"/>
          <p:cNvPicPr>
            <a:picLocks noChangeAspect="1"/>
          </p:cNvPicPr>
          <p:nvPr/>
        </p:nvPicPr>
        <p:blipFill>
          <a:blip r:embed="rId3" cstate="print"/>
          <a:stretch>
            <a:fillRect/>
          </a:stretch>
        </p:blipFill>
        <p:spPr>
          <a:xfrm>
            <a:off x="523241" y="596265"/>
            <a:ext cx="2222500" cy="555625"/>
          </a:xfrm>
          <a:prstGeom prst="rect">
            <a:avLst/>
          </a:prstGeom>
        </p:spPr>
      </p:pic>
      <p:sp>
        <p:nvSpPr>
          <p:cNvPr id="44036"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sp>
        <p:nvSpPr>
          <p:cNvPr id="12" name="矩形 11"/>
          <p:cNvSpPr/>
          <p:nvPr/>
        </p:nvSpPr>
        <p:spPr>
          <a:xfrm>
            <a:off x="813732" y="1442905"/>
            <a:ext cx="10209404" cy="2734812"/>
          </a:xfrm>
          <a:prstGeom prst="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26" name="Picture 2" descr="F:\xww\市场\PPT 用图片\网站\51miz-E881049-E4F6677F.png"/>
          <p:cNvPicPr>
            <a:picLocks noChangeAspect="1" noChangeArrowheads="1"/>
          </p:cNvPicPr>
          <p:nvPr/>
        </p:nvPicPr>
        <p:blipFill>
          <a:blip r:embed="rId4" cstate="print"/>
          <a:srcRect/>
          <a:stretch>
            <a:fillRect/>
          </a:stretch>
        </p:blipFill>
        <p:spPr bwMode="auto">
          <a:xfrm>
            <a:off x="7042524" y="1637713"/>
            <a:ext cx="3552770" cy="2256258"/>
          </a:xfrm>
          <a:prstGeom prst="rect">
            <a:avLst/>
          </a:prstGeom>
          <a:noFill/>
        </p:spPr>
      </p:pic>
      <p:pic>
        <p:nvPicPr>
          <p:cNvPr id="10" name="图片 9"/>
          <p:cNvPicPr>
            <a:picLocks noChangeAspect="1"/>
          </p:cNvPicPr>
          <p:nvPr/>
        </p:nvPicPr>
        <p:blipFill>
          <a:blip r:embed="rId5" cstate="print"/>
          <a:srcRect b="2443"/>
          <a:stretch>
            <a:fillRect/>
          </a:stretch>
        </p:blipFill>
        <p:spPr>
          <a:xfrm>
            <a:off x="826354" y="1459681"/>
            <a:ext cx="5912803" cy="2701257"/>
          </a:xfrm>
          <a:prstGeom prst="rect">
            <a:avLst/>
          </a:prstGeom>
        </p:spPr>
      </p:pic>
      <p:sp>
        <p:nvSpPr>
          <p:cNvPr id="13" name="矩形 12"/>
          <p:cNvSpPr/>
          <p:nvPr/>
        </p:nvSpPr>
        <p:spPr>
          <a:xfrm>
            <a:off x="815130" y="4194495"/>
            <a:ext cx="10209404" cy="2546059"/>
          </a:xfrm>
          <a:prstGeom prst="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烟气过程监控2"/>
          <p:cNvPicPr>
            <a:picLocks noChangeAspect="1"/>
          </p:cNvPicPr>
          <p:nvPr/>
        </p:nvPicPr>
        <p:blipFill>
          <a:blip r:embed="rId6" cstate="print"/>
          <a:stretch>
            <a:fillRect/>
          </a:stretch>
        </p:blipFill>
        <p:spPr>
          <a:xfrm>
            <a:off x="5461234" y="4295163"/>
            <a:ext cx="2754398" cy="1921079"/>
          </a:xfrm>
          <a:prstGeom prst="rect">
            <a:avLst/>
          </a:prstGeom>
        </p:spPr>
      </p:pic>
      <p:pic>
        <p:nvPicPr>
          <p:cNvPr id="5" name="图片 4" descr="烟气过程监控设备"/>
          <p:cNvPicPr>
            <a:picLocks noChangeAspect="1"/>
          </p:cNvPicPr>
          <p:nvPr/>
        </p:nvPicPr>
        <p:blipFill>
          <a:blip r:embed="rId7" cstate="print"/>
          <a:stretch>
            <a:fillRect/>
          </a:stretch>
        </p:blipFill>
        <p:spPr>
          <a:xfrm>
            <a:off x="8303461" y="4282748"/>
            <a:ext cx="2593839" cy="1923308"/>
          </a:xfrm>
          <a:prstGeom prst="rect">
            <a:avLst/>
          </a:prstGeom>
        </p:spPr>
      </p:pic>
      <p:sp>
        <p:nvSpPr>
          <p:cNvPr id="6" name="文本框 9"/>
          <p:cNvSpPr txBox="1"/>
          <p:nvPr/>
        </p:nvSpPr>
        <p:spPr>
          <a:xfrm>
            <a:off x="5681140" y="6252600"/>
            <a:ext cx="5283270" cy="485389"/>
          </a:xfrm>
          <a:prstGeom prst="rect">
            <a:avLst/>
          </a:prstGeom>
          <a:noFill/>
        </p:spPr>
        <p:txBody>
          <a:bodyPr wrap="square" rtlCol="0">
            <a:spAutoFit/>
          </a:bodyPr>
          <a:lstStyle/>
          <a:p>
            <a:pPr>
              <a:lnSpc>
                <a:spcPct val="110000"/>
              </a:lnSpc>
            </a:pPr>
            <a:r>
              <a:rPr lang="zh-CN" altLang="en-US" sz="1200" dirty="0">
                <a:latin typeface="Arial Black" panose="020B0A04020102020204" pitchFamily="34" charset="0"/>
                <a:ea typeface="隶书" panose="02010509060101010101" pitchFamily="1" charset="-122"/>
              </a:rPr>
              <a:t>第一批火电行业废气治理过程工况</a:t>
            </a:r>
            <a:r>
              <a:rPr lang="zh-CN" altLang="en-US" sz="1200" dirty="0" smtClean="0">
                <a:latin typeface="Arial Black" panose="020B0A04020102020204" pitchFamily="34" charset="0"/>
                <a:ea typeface="隶书" panose="02010509060101010101" pitchFamily="1" charset="-122"/>
              </a:rPr>
              <a:t>监控系统</a:t>
            </a:r>
            <a:endParaRPr lang="en-US" altLang="zh-CN" sz="1200" dirty="0" smtClean="0">
              <a:latin typeface="Arial Black" panose="020B0A04020102020204" pitchFamily="34" charset="0"/>
              <a:ea typeface="隶书" panose="02010509060101010101" pitchFamily="1" charset="-122"/>
            </a:endParaRPr>
          </a:p>
          <a:p>
            <a:pPr>
              <a:lnSpc>
                <a:spcPct val="110000"/>
              </a:lnSpc>
            </a:pPr>
            <a:r>
              <a:rPr lang="en-US" altLang="zh-CN" sz="1200" dirty="0" smtClean="0">
                <a:latin typeface="Arial Black" panose="020B0A04020102020204" pitchFamily="34" charset="0"/>
                <a:ea typeface="隶书" panose="02010509060101010101" pitchFamily="1" charset="-122"/>
              </a:rPr>
              <a:t>        ——</a:t>
            </a:r>
            <a:r>
              <a:rPr lang="zh-CN" altLang="en-US" sz="1200" dirty="0">
                <a:latin typeface="Arial Black" panose="020B0A04020102020204" pitchFamily="34" charset="0"/>
                <a:ea typeface="隶书" panose="02010509060101010101" pitchFamily="1" charset="-122"/>
              </a:rPr>
              <a:t>指导了安徽省火电行业工况监控系统行业标准的编制</a:t>
            </a:r>
          </a:p>
        </p:txBody>
      </p:sp>
      <p:sp>
        <p:nvSpPr>
          <p:cNvPr id="9" name="矩形 8"/>
          <p:cNvSpPr/>
          <p:nvPr/>
        </p:nvSpPr>
        <p:spPr>
          <a:xfrm>
            <a:off x="3296874" y="6236836"/>
            <a:ext cx="2105636" cy="461665"/>
          </a:xfrm>
          <a:prstGeom prst="rect">
            <a:avLst/>
          </a:prstGeom>
        </p:spPr>
        <p:txBody>
          <a:bodyPr wrap="square">
            <a:spAutoFit/>
          </a:bodyPr>
          <a:lstStyle/>
          <a:p>
            <a:pPr algn="ctr"/>
            <a:r>
              <a:rPr lang="zh-CN" altLang="en-US" sz="1200" dirty="0" smtClean="0">
                <a:latin typeface="隶书" pitchFamily="49" charset="-122"/>
                <a:ea typeface="隶书" pitchFamily="49" charset="-122"/>
                <a:cs typeface="宋体" panose="02010600030101010101" pitchFamily="2" charset="-122"/>
                <a:sym typeface="+mn-ea"/>
              </a:rPr>
              <a:t>山西晋城市化工企业废水</a:t>
            </a:r>
            <a:endParaRPr lang="en-US" altLang="zh-CN" sz="1200" dirty="0" smtClean="0">
              <a:latin typeface="隶书" pitchFamily="49" charset="-122"/>
              <a:ea typeface="隶书" pitchFamily="49" charset="-122"/>
              <a:cs typeface="宋体" panose="02010600030101010101" pitchFamily="2" charset="-122"/>
              <a:sym typeface="+mn-ea"/>
            </a:endParaRPr>
          </a:p>
          <a:p>
            <a:pPr algn="ctr"/>
            <a:r>
              <a:rPr lang="zh-CN" altLang="en-US" sz="1200" dirty="0" smtClean="0">
                <a:latin typeface="隶书" pitchFamily="49" charset="-122"/>
                <a:ea typeface="隶书" pitchFamily="49" charset="-122"/>
                <a:cs typeface="宋体" panose="02010600030101010101" pitchFamily="2" charset="-122"/>
                <a:sym typeface="+mn-ea"/>
              </a:rPr>
              <a:t>总排口在线监测项目</a:t>
            </a:r>
            <a:endParaRPr lang="zh-CN" altLang="en-US" sz="1200" dirty="0">
              <a:latin typeface="隶书" pitchFamily="49" charset="-122"/>
              <a:ea typeface="隶书" pitchFamily="49" charset="-122"/>
            </a:endParaRPr>
          </a:p>
        </p:txBody>
      </p:sp>
      <p:pic>
        <p:nvPicPr>
          <p:cNvPr id="7" name="图片 79" descr="IMG_1065"/>
          <p:cNvPicPr>
            <a:picLocks noChangeAspect="1"/>
          </p:cNvPicPr>
          <p:nvPr/>
        </p:nvPicPr>
        <p:blipFill>
          <a:blip r:embed="rId8" cstate="print"/>
          <a:srcRect t="19516"/>
          <a:stretch>
            <a:fillRect/>
          </a:stretch>
        </p:blipFill>
        <p:spPr>
          <a:xfrm>
            <a:off x="3416457" y="4279746"/>
            <a:ext cx="1776330" cy="1936496"/>
          </a:xfrm>
          <a:prstGeom prst="rect">
            <a:avLst/>
          </a:prstGeom>
          <a:noFill/>
          <a:ln w="9525">
            <a:noFill/>
          </a:ln>
        </p:spPr>
      </p:pic>
      <p:pic>
        <p:nvPicPr>
          <p:cNvPr id="1027" name="Picture 3" descr="F:\xww\市场\PPT 用图片\网站\51miz-E761519-92C3EBB0.png"/>
          <p:cNvPicPr>
            <a:picLocks noChangeAspect="1" noChangeArrowheads="1"/>
          </p:cNvPicPr>
          <p:nvPr/>
        </p:nvPicPr>
        <p:blipFill>
          <a:blip r:embed="rId9"/>
          <a:srcRect/>
          <a:stretch>
            <a:fillRect/>
          </a:stretch>
        </p:blipFill>
        <p:spPr bwMode="auto">
          <a:xfrm>
            <a:off x="1026489" y="4379054"/>
            <a:ext cx="2037303" cy="1929468"/>
          </a:xfrm>
          <a:prstGeom prst="rect">
            <a:avLst/>
          </a:prstGeom>
          <a:noFill/>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圆角矩形 12"/>
          <p:cNvSpPr/>
          <p:nvPr/>
        </p:nvSpPr>
        <p:spPr>
          <a:xfrm>
            <a:off x="8338657" y="1711354"/>
            <a:ext cx="3473042" cy="461394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defRPr/>
            </a:pPr>
            <a:r>
              <a:rPr lang="zh-CN" altLang="en-US" dirty="0" smtClean="0"/>
              <a:t>监测点位。</a:t>
            </a:r>
          </a:p>
          <a:p>
            <a:pPr algn="ctr"/>
            <a:endParaRPr lang="zh-CN" altLang="en-US" dirty="0">
              <a:solidFill>
                <a:schemeClr val="bg1"/>
              </a:solidFill>
            </a:endParaRPr>
          </a:p>
        </p:txBody>
      </p:sp>
      <p:pic>
        <p:nvPicPr>
          <p:cNvPr id="17" name="图片 16" descr="logo.png"/>
          <p:cNvPicPr>
            <a:picLocks noChangeAspect="1"/>
          </p:cNvPicPr>
          <p:nvPr/>
        </p:nvPicPr>
        <p:blipFill>
          <a:blip r:embed="rId3" cstate="print"/>
          <a:stretch>
            <a:fillRect/>
          </a:stretch>
        </p:blipFill>
        <p:spPr>
          <a:xfrm>
            <a:off x="523241" y="596265"/>
            <a:ext cx="2222500" cy="555625"/>
          </a:xfrm>
          <a:prstGeom prst="rect">
            <a:avLst/>
          </a:prstGeom>
        </p:spPr>
      </p:pic>
      <p:sp>
        <p:nvSpPr>
          <p:cNvPr id="44036"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pic>
        <p:nvPicPr>
          <p:cNvPr id="11" name="图片 -2147482615" descr="采集点分布图"/>
          <p:cNvPicPr>
            <a:picLocks noChangeAspect="1"/>
          </p:cNvPicPr>
          <p:nvPr/>
        </p:nvPicPr>
        <p:blipFill>
          <a:blip r:embed="rId4" cstate="print"/>
          <a:stretch>
            <a:fillRect/>
          </a:stretch>
        </p:blipFill>
        <p:spPr>
          <a:xfrm>
            <a:off x="415699" y="1778464"/>
            <a:ext cx="7624361" cy="4530055"/>
          </a:xfrm>
          <a:prstGeom prst="rect">
            <a:avLst/>
          </a:prstGeom>
          <a:noFill/>
          <a:ln w="9525">
            <a:noFill/>
          </a:ln>
        </p:spPr>
      </p:pic>
      <p:sp>
        <p:nvSpPr>
          <p:cNvPr id="12" name="文本框 10"/>
          <p:cNvSpPr txBox="1"/>
          <p:nvPr/>
        </p:nvSpPr>
        <p:spPr>
          <a:xfrm>
            <a:off x="8573549" y="2256336"/>
            <a:ext cx="2961313" cy="738664"/>
          </a:xfrm>
          <a:prstGeom prst="rect">
            <a:avLst/>
          </a:prstGeom>
          <a:noFill/>
        </p:spPr>
        <p:txBody>
          <a:bodyPr wrap="square" rtlCol="0">
            <a:spAutoFit/>
          </a:bodyPr>
          <a:lstStyle/>
          <a:p>
            <a:r>
              <a:rPr lang="zh-CN" altLang="en-US" sz="1400" b="1" dirty="0" smtClean="0">
                <a:solidFill>
                  <a:schemeClr val="accent5">
                    <a:lumMod val="75000"/>
                  </a:schemeClr>
                </a:solidFill>
                <a:sym typeface="+mn-ea"/>
              </a:rPr>
              <a:t>江苏省吴中区静脉产业园“工业园区异味及恶臭网格化监测、扩散追踪、预警溯源立体化监管系统”</a:t>
            </a:r>
          </a:p>
        </p:txBody>
      </p:sp>
      <p:sp>
        <p:nvSpPr>
          <p:cNvPr id="14" name="矩形 13"/>
          <p:cNvSpPr/>
          <p:nvPr/>
        </p:nvSpPr>
        <p:spPr>
          <a:xfrm>
            <a:off x="8498048" y="3203727"/>
            <a:ext cx="3087148" cy="2862322"/>
          </a:xfrm>
          <a:prstGeom prst="rect">
            <a:avLst/>
          </a:prstGeom>
        </p:spPr>
        <p:txBody>
          <a:bodyPr wrap="square">
            <a:spAutoFit/>
          </a:bodyPr>
          <a:lstStyle/>
          <a:p>
            <a:pPr>
              <a:lnSpc>
                <a:spcPct val="150000"/>
              </a:lnSpc>
              <a:defRPr/>
            </a:pPr>
            <a:r>
              <a:rPr lang="zh-CN" altLang="en-US" sz="1200" dirty="0" smtClean="0"/>
              <a:t>本</a:t>
            </a:r>
            <a:r>
              <a:rPr lang="en-US" altLang="zh-CN" sz="1200" dirty="0" smtClean="0"/>
              <a:t>项目侧重于产业园区的异味进行</a:t>
            </a:r>
            <a:r>
              <a:rPr lang="en-US" altLang="zh-CN" sz="1200" dirty="0" smtClean="0">
                <a:solidFill>
                  <a:srgbClr val="FF0000"/>
                </a:solidFill>
              </a:rPr>
              <a:t>网格化监测、预警和扩散追踪</a:t>
            </a:r>
            <a:r>
              <a:rPr lang="en-US" altLang="zh-CN" sz="1200" dirty="0" smtClean="0"/>
              <a:t>，根据吴中静脉产业园的特征异味因子，有针对性的选择了</a:t>
            </a:r>
            <a:r>
              <a:rPr lang="en-US" altLang="zh-CN" sz="1200" dirty="0" smtClean="0">
                <a:solidFill>
                  <a:srgbClr val="FF0000"/>
                </a:solidFill>
              </a:rPr>
              <a:t>NH3、H2S、CH4、TVOC</a:t>
            </a:r>
            <a:r>
              <a:rPr lang="en-US" altLang="zh-CN" sz="1200" dirty="0" smtClean="0"/>
              <a:t>四种污染因子进行实时监测。 </a:t>
            </a:r>
          </a:p>
          <a:p>
            <a:pPr>
              <a:lnSpc>
                <a:spcPct val="150000"/>
              </a:lnSpc>
              <a:defRPr/>
            </a:pPr>
            <a:r>
              <a:rPr lang="zh-CN" altLang="en-US" sz="1200" dirty="0" smtClean="0"/>
              <a:t>根据产业园及周边的环境监测数据、气象数据、地理信息、环境统计等多方面因素，将监测区域划分为核心区、缓冲区、影响区，共建设</a:t>
            </a:r>
            <a:r>
              <a:rPr lang="en-US" altLang="zh-CN" sz="1200" dirty="0" smtClean="0">
                <a:solidFill>
                  <a:srgbClr val="FF0000"/>
                </a:solidFill>
              </a:rPr>
              <a:t>15</a:t>
            </a:r>
            <a:r>
              <a:rPr lang="zh-CN" altLang="en-US" sz="1200" dirty="0" smtClean="0">
                <a:solidFill>
                  <a:srgbClr val="FF0000"/>
                </a:solidFill>
              </a:rPr>
              <a:t>个</a:t>
            </a:r>
            <a:r>
              <a:rPr lang="zh-CN" altLang="en-US" sz="1200" dirty="0" smtClean="0"/>
              <a:t>监测点位。</a:t>
            </a:r>
          </a:p>
          <a:p>
            <a:pPr>
              <a:lnSpc>
                <a:spcPct val="150000"/>
              </a:lnSpc>
              <a:defRPr/>
            </a:pPr>
            <a:endParaRPr lang="zh-CN" altLang="en-US" sz="1200" dirty="0" smtClean="0"/>
          </a:p>
        </p:txBody>
      </p:sp>
    </p:spTree>
    <p:custDataLst>
      <p:tags r:id="rId1"/>
    </p:custData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logo.png"/>
          <p:cNvPicPr>
            <a:picLocks noChangeAspect="1"/>
          </p:cNvPicPr>
          <p:nvPr/>
        </p:nvPicPr>
        <p:blipFill>
          <a:blip r:embed="rId3" cstate="print"/>
          <a:stretch>
            <a:fillRect/>
          </a:stretch>
        </p:blipFill>
        <p:spPr>
          <a:xfrm>
            <a:off x="523241" y="596265"/>
            <a:ext cx="2222500" cy="555625"/>
          </a:xfrm>
          <a:prstGeom prst="rect">
            <a:avLst/>
          </a:prstGeom>
        </p:spPr>
      </p:pic>
      <p:sp>
        <p:nvSpPr>
          <p:cNvPr id="44036"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pic>
        <p:nvPicPr>
          <p:cNvPr id="6" name="图片 5"/>
          <p:cNvPicPr>
            <a:picLocks noChangeAspect="1"/>
          </p:cNvPicPr>
          <p:nvPr/>
        </p:nvPicPr>
        <p:blipFill>
          <a:blip r:embed="rId4" cstate="print"/>
          <a:stretch>
            <a:fillRect/>
          </a:stretch>
        </p:blipFill>
        <p:spPr>
          <a:xfrm>
            <a:off x="4996081" y="1779888"/>
            <a:ext cx="7088505" cy="3181350"/>
          </a:xfrm>
          <a:prstGeom prst="rect">
            <a:avLst/>
          </a:prstGeom>
        </p:spPr>
      </p:pic>
      <p:pic>
        <p:nvPicPr>
          <p:cNvPr id="7" name="图片 287" descr="9c8add01e959db9218efb796da9e4df2_"/>
          <p:cNvPicPr>
            <a:picLocks noChangeAspect="1"/>
          </p:cNvPicPr>
          <p:nvPr/>
        </p:nvPicPr>
        <p:blipFill>
          <a:blip r:embed="rId5" cstate="print"/>
          <a:stretch>
            <a:fillRect/>
          </a:stretch>
        </p:blipFill>
        <p:spPr>
          <a:xfrm>
            <a:off x="280324" y="1786856"/>
            <a:ext cx="2355215" cy="3926048"/>
          </a:xfrm>
          <a:prstGeom prst="rect">
            <a:avLst/>
          </a:prstGeom>
          <a:ln w="25400">
            <a:solidFill>
              <a:schemeClr val="bg1"/>
            </a:solidFill>
          </a:ln>
        </p:spPr>
      </p:pic>
      <p:pic>
        <p:nvPicPr>
          <p:cNvPr id="8" name="图片 288" descr="e5dec60689bcf20eb1737a67d8bb9c60_"/>
          <p:cNvPicPr>
            <a:picLocks noChangeAspect="1"/>
          </p:cNvPicPr>
          <p:nvPr/>
        </p:nvPicPr>
        <p:blipFill>
          <a:blip r:embed="rId6" cstate="print"/>
          <a:stretch>
            <a:fillRect/>
          </a:stretch>
        </p:blipFill>
        <p:spPr>
          <a:xfrm>
            <a:off x="2682176" y="1793735"/>
            <a:ext cx="2265680" cy="3919168"/>
          </a:xfrm>
          <a:prstGeom prst="rect">
            <a:avLst/>
          </a:prstGeom>
          <a:ln w="25400">
            <a:solidFill>
              <a:schemeClr val="bg1"/>
            </a:solidFill>
          </a:ln>
        </p:spPr>
      </p:pic>
      <p:sp>
        <p:nvSpPr>
          <p:cNvPr id="9" name="矩形 8"/>
          <p:cNvSpPr/>
          <p:nvPr/>
        </p:nvSpPr>
        <p:spPr>
          <a:xfrm>
            <a:off x="5008226" y="5009627"/>
            <a:ext cx="7080310" cy="720054"/>
          </a:xfrm>
          <a:prstGeom prst="rect">
            <a:avLst/>
          </a:prstGeom>
          <a:solidFill>
            <a:srgbClr val="45B66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1400" b="1" dirty="0" smtClean="0">
              <a:sym typeface="+mn-ea"/>
            </a:endParaRPr>
          </a:p>
          <a:p>
            <a:pPr algn="ctr"/>
            <a:r>
              <a:rPr lang="zh-CN" altLang="en-US" b="1" dirty="0" smtClean="0">
                <a:solidFill>
                  <a:schemeClr val="bg1"/>
                </a:solidFill>
                <a:sym typeface="+mn-ea"/>
              </a:rPr>
              <a:t>连云港大气污染防治网格化精准监控及解决支持系统建设</a:t>
            </a:r>
          </a:p>
          <a:p>
            <a:pPr algn="ctr"/>
            <a:endParaRPr lang="zh-CN" altLang="en-US" sz="1400" b="1" dirty="0">
              <a:solidFill>
                <a:schemeClr val="bg1"/>
              </a:solidFill>
              <a:latin typeface="+mn-ea"/>
              <a:sym typeface="微软雅黑" panose="020B0503020204020204" charset="-122"/>
            </a:endParaRPr>
          </a:p>
        </p:txBody>
      </p:sp>
    </p:spTree>
    <p:custDataLst>
      <p:tags r:id="rId1"/>
    </p:custData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descr="logo.png"/>
          <p:cNvPicPr>
            <a:picLocks noChangeAspect="1"/>
          </p:cNvPicPr>
          <p:nvPr/>
        </p:nvPicPr>
        <p:blipFill>
          <a:blip r:embed="rId3" cstate="print"/>
          <a:stretch>
            <a:fillRect/>
          </a:stretch>
        </p:blipFill>
        <p:spPr>
          <a:xfrm>
            <a:off x="523241" y="472440"/>
            <a:ext cx="2222500" cy="555625"/>
          </a:xfrm>
          <a:prstGeom prst="rect">
            <a:avLst/>
          </a:prstGeom>
        </p:spPr>
      </p:pic>
      <p:sp>
        <p:nvSpPr>
          <p:cNvPr id="10" name="矩形 9"/>
          <p:cNvSpPr/>
          <p:nvPr/>
        </p:nvSpPr>
        <p:spPr>
          <a:xfrm>
            <a:off x="0" y="3657600"/>
            <a:ext cx="12192000" cy="1854679"/>
          </a:xfrm>
          <a:prstGeom prst="rect">
            <a:avLst/>
          </a:prstGeom>
          <a:solidFill>
            <a:schemeClr val="accent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17"/>
          <p:cNvSpPr txBox="1"/>
          <p:nvPr/>
        </p:nvSpPr>
        <p:spPr>
          <a:xfrm>
            <a:off x="667643" y="3966796"/>
            <a:ext cx="3416320" cy="369332"/>
          </a:xfrm>
          <a:prstGeom prst="rect">
            <a:avLst/>
          </a:prstGeom>
          <a:noFill/>
        </p:spPr>
        <p:txBody>
          <a:bodyPr wrap="none" rtlCol="0">
            <a:spAutoFit/>
          </a:bodyPr>
          <a:lstStyle/>
          <a:p>
            <a:r>
              <a:rPr lang="zh-CN" altLang="en-US" b="1" dirty="0" smtClean="0">
                <a:solidFill>
                  <a:schemeClr val="bg1"/>
                </a:solidFill>
              </a:rPr>
              <a:t>苏州天一信德环保科技有限公司</a:t>
            </a:r>
            <a:endParaRPr lang="zh-CN" altLang="en-US" b="1" dirty="0">
              <a:solidFill>
                <a:schemeClr val="bg1"/>
              </a:solidFill>
            </a:endParaRPr>
          </a:p>
        </p:txBody>
      </p:sp>
      <p:sp>
        <p:nvSpPr>
          <p:cNvPr id="9" name="矩形 8"/>
          <p:cNvSpPr/>
          <p:nvPr/>
        </p:nvSpPr>
        <p:spPr>
          <a:xfrm>
            <a:off x="665288" y="4585119"/>
            <a:ext cx="6096000" cy="738664"/>
          </a:xfrm>
          <a:prstGeom prst="rect">
            <a:avLst/>
          </a:prstGeom>
        </p:spPr>
        <p:txBody>
          <a:bodyPr>
            <a:spAutoFit/>
          </a:bodyPr>
          <a:lstStyle/>
          <a:p>
            <a:pPr fontAlgn="base"/>
            <a:r>
              <a:rPr lang="zh-CN" altLang="en-US" sz="1400" b="1" dirty="0" smtClean="0">
                <a:solidFill>
                  <a:schemeClr val="bg1"/>
                </a:solidFill>
                <a:latin typeface="+mn-ea"/>
              </a:rPr>
              <a:t>地址：</a:t>
            </a:r>
            <a:r>
              <a:rPr lang="zh-CN" altLang="en-US" sz="1400" dirty="0" smtClean="0">
                <a:solidFill>
                  <a:schemeClr val="bg1"/>
                </a:solidFill>
                <a:latin typeface="+mn-ea"/>
              </a:rPr>
              <a:t>苏州市吴中区长江路</a:t>
            </a:r>
            <a:r>
              <a:rPr lang="en-US" altLang="zh-CN" sz="1400" dirty="0" smtClean="0">
                <a:solidFill>
                  <a:schemeClr val="bg1"/>
                </a:solidFill>
                <a:latin typeface="+mn-ea"/>
              </a:rPr>
              <a:t>98</a:t>
            </a:r>
            <a:r>
              <a:rPr lang="zh-CN" altLang="en-US" sz="1400" dirty="0" smtClean="0">
                <a:solidFill>
                  <a:schemeClr val="bg1"/>
                </a:solidFill>
                <a:latin typeface="+mn-ea"/>
              </a:rPr>
              <a:t>号</a:t>
            </a:r>
            <a:r>
              <a:rPr lang="en-US" altLang="zh-CN" sz="1400" dirty="0" smtClean="0">
                <a:solidFill>
                  <a:schemeClr val="bg1"/>
                </a:solidFill>
                <a:latin typeface="+mn-ea"/>
              </a:rPr>
              <a:t>57</a:t>
            </a:r>
            <a:r>
              <a:rPr lang="zh-CN" altLang="en-US" sz="1400" dirty="0" smtClean="0">
                <a:solidFill>
                  <a:schemeClr val="bg1"/>
                </a:solidFill>
                <a:latin typeface="+mn-ea"/>
              </a:rPr>
              <a:t>幢</a:t>
            </a:r>
            <a:r>
              <a:rPr lang="en-US" altLang="zh-CN" sz="1400" dirty="0" smtClean="0">
                <a:solidFill>
                  <a:schemeClr val="bg1"/>
                </a:solidFill>
                <a:latin typeface="+mn-ea"/>
              </a:rPr>
              <a:t>13</a:t>
            </a:r>
            <a:r>
              <a:rPr lang="zh-CN" altLang="en-US" sz="1400" dirty="0" smtClean="0">
                <a:solidFill>
                  <a:schemeClr val="bg1"/>
                </a:solidFill>
                <a:latin typeface="+mn-ea"/>
              </a:rPr>
              <a:t>层</a:t>
            </a:r>
          </a:p>
          <a:p>
            <a:pPr fontAlgn="base"/>
            <a:r>
              <a:rPr lang="zh-CN" altLang="en-US" sz="1400" b="1" dirty="0" smtClean="0">
                <a:solidFill>
                  <a:schemeClr val="bg1"/>
                </a:solidFill>
                <a:latin typeface="+mn-ea"/>
              </a:rPr>
              <a:t>电话：</a:t>
            </a:r>
            <a:r>
              <a:rPr lang="en-US" altLang="zh-CN" sz="1400" dirty="0" smtClean="0">
                <a:solidFill>
                  <a:schemeClr val="bg1"/>
                </a:solidFill>
                <a:latin typeface="+mn-ea"/>
              </a:rPr>
              <a:t>0512-66362106</a:t>
            </a:r>
            <a:endParaRPr lang="en-US" altLang="zh-CN" sz="1400" dirty="0" smtClean="0">
              <a:solidFill>
                <a:schemeClr val="bg1"/>
              </a:solidFill>
              <a:latin typeface="+mn-ea"/>
            </a:endParaRPr>
          </a:p>
          <a:p>
            <a:pPr fontAlgn="base"/>
            <a:r>
              <a:rPr lang="zh-CN" altLang="en-US" sz="1400" b="1" dirty="0" smtClean="0">
                <a:solidFill>
                  <a:schemeClr val="bg1"/>
                </a:solidFill>
                <a:latin typeface="+mn-ea"/>
              </a:rPr>
              <a:t>网站：</a:t>
            </a:r>
            <a:r>
              <a:rPr lang="en-US" altLang="zh-CN" sz="1400" b="1" dirty="0" smtClean="0">
                <a:solidFill>
                  <a:schemeClr val="bg1"/>
                </a:solidFill>
                <a:latin typeface="+mn-ea"/>
              </a:rPr>
              <a:t>www.tyxdgroup.com</a:t>
            </a:r>
            <a:endParaRPr lang="zh-CN" altLang="en-US" sz="1400" b="1" dirty="0">
              <a:solidFill>
                <a:schemeClr val="bg1"/>
              </a:solidFill>
              <a:latin typeface="+mn-ea"/>
            </a:endParaRPr>
          </a:p>
        </p:txBody>
      </p:sp>
    </p:spTree>
    <p:custDataLst>
      <p:tags r:id="rId1"/>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nvSpPr>
        <p:spPr>
          <a:xfrm>
            <a:off x="5486400" y="2508308"/>
            <a:ext cx="1820411" cy="1174459"/>
          </a:xfrm>
          <a:prstGeom prst="rect">
            <a:avLst/>
          </a:prstGeom>
          <a:solidFill>
            <a:schemeClr val="bg1">
              <a:alpha val="8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descr="logo.png"/>
          <p:cNvPicPr>
            <a:picLocks noChangeAspect="1"/>
          </p:cNvPicPr>
          <p:nvPr/>
        </p:nvPicPr>
        <p:blipFill>
          <a:blip r:embed="rId3" cstate="print"/>
          <a:stretch>
            <a:fillRect/>
          </a:stretch>
        </p:blipFill>
        <p:spPr>
          <a:xfrm>
            <a:off x="523241" y="472440"/>
            <a:ext cx="2222500" cy="555625"/>
          </a:xfrm>
          <a:prstGeom prst="rect">
            <a:avLst/>
          </a:prstGeom>
        </p:spPr>
      </p:pic>
      <p:sp>
        <p:nvSpPr>
          <p:cNvPr id="100" name="文本框 99"/>
          <p:cNvSpPr txBox="1"/>
          <p:nvPr/>
        </p:nvSpPr>
        <p:spPr>
          <a:xfrm>
            <a:off x="523242" y="4304665"/>
            <a:ext cx="7025004" cy="1846659"/>
          </a:xfrm>
          <a:prstGeom prst="rect">
            <a:avLst/>
          </a:prstGeom>
          <a:noFill/>
          <a:ln w="9525">
            <a:noFill/>
          </a:ln>
        </p:spPr>
        <p:txBody>
          <a:bodyPr wrap="square">
            <a:spAutoFit/>
          </a:bodyPr>
          <a:lstStyle/>
          <a:p>
            <a:pPr indent="0"/>
            <a:r>
              <a:rPr lang="zh-CN" b="1" dirty="0">
                <a:solidFill>
                  <a:schemeClr val="accent5">
                    <a:lumMod val="50000"/>
                  </a:schemeClr>
                </a:solidFill>
                <a:latin typeface="+mn-ea"/>
                <a:cs typeface="+mn-ea"/>
              </a:rPr>
              <a:t>企业愿景</a:t>
            </a:r>
            <a:r>
              <a:rPr lang="en-US" sz="1400" b="0" dirty="0">
                <a:latin typeface="+mn-ea"/>
                <a:cs typeface="+mn-ea"/>
              </a:rPr>
              <a:t>        </a:t>
            </a:r>
            <a:r>
              <a:rPr lang="zh-CN" sz="1400" b="1" dirty="0">
                <a:latin typeface="+mn-ea"/>
                <a:cs typeface="+mn-ea"/>
              </a:rPr>
              <a:t>成为环境质量监控领域的国际智业集团</a:t>
            </a:r>
          </a:p>
          <a:p>
            <a:pPr indent="0"/>
            <a:endParaRPr lang="zh-CN" sz="1400" b="1" dirty="0">
              <a:latin typeface="+mn-ea"/>
              <a:cs typeface="+mn-ea"/>
            </a:endParaRPr>
          </a:p>
          <a:p>
            <a:pPr indent="0"/>
            <a:r>
              <a:rPr lang="zh-CN" b="1" dirty="0">
                <a:solidFill>
                  <a:schemeClr val="accent5">
                    <a:lumMod val="50000"/>
                  </a:schemeClr>
                </a:solidFill>
                <a:latin typeface="+mn-ea"/>
                <a:cs typeface="+mn-ea"/>
              </a:rPr>
              <a:t>公司使命</a:t>
            </a:r>
            <a:r>
              <a:rPr lang="en-US" sz="1400" b="1" dirty="0">
                <a:latin typeface="+mn-ea"/>
                <a:cs typeface="+mn-ea"/>
              </a:rPr>
              <a:t>        </a:t>
            </a:r>
            <a:r>
              <a:rPr lang="zh-CN" sz="1400" b="1" dirty="0">
                <a:latin typeface="+mn-ea"/>
                <a:cs typeface="+mn-ea"/>
              </a:rPr>
              <a:t>守护蓝天碧水</a:t>
            </a:r>
            <a:r>
              <a:rPr lang="en-US" sz="1400" b="1" dirty="0">
                <a:latin typeface="+mn-ea"/>
                <a:cs typeface="+mn-ea"/>
              </a:rPr>
              <a:t> </a:t>
            </a:r>
            <a:r>
              <a:rPr lang="zh-CN" sz="1400" b="1" dirty="0">
                <a:latin typeface="+mn-ea"/>
                <a:cs typeface="+mn-ea"/>
              </a:rPr>
              <a:t>创造品质生活</a:t>
            </a:r>
          </a:p>
          <a:p>
            <a:pPr indent="0"/>
            <a:endParaRPr lang="zh-CN" sz="1400" b="1" dirty="0">
              <a:latin typeface="+mn-ea"/>
              <a:cs typeface="+mn-ea"/>
            </a:endParaRPr>
          </a:p>
          <a:p>
            <a:pPr indent="0"/>
            <a:r>
              <a:rPr lang="zh-CN" b="1" dirty="0">
                <a:solidFill>
                  <a:schemeClr val="accent5">
                    <a:lumMod val="50000"/>
                  </a:schemeClr>
                </a:solidFill>
                <a:latin typeface="+mn-ea"/>
                <a:cs typeface="+mn-ea"/>
              </a:rPr>
              <a:t>企业价值观</a:t>
            </a:r>
            <a:r>
              <a:rPr lang="en-US" sz="1400" b="1" dirty="0">
                <a:latin typeface="+mn-ea"/>
                <a:cs typeface="+mn-ea"/>
              </a:rPr>
              <a:t>   </a:t>
            </a:r>
            <a:r>
              <a:rPr lang="zh-CN" sz="1400" b="1" dirty="0">
                <a:latin typeface="+mn-ea"/>
                <a:cs typeface="+mn-ea"/>
              </a:rPr>
              <a:t>人以信立</a:t>
            </a:r>
            <a:r>
              <a:rPr lang="en-US" sz="1400" b="1" dirty="0">
                <a:latin typeface="+mn-ea"/>
                <a:cs typeface="+mn-ea"/>
              </a:rPr>
              <a:t> </a:t>
            </a:r>
            <a:r>
              <a:rPr lang="zh-CN" sz="1400" b="1" dirty="0">
                <a:latin typeface="+mn-ea"/>
                <a:cs typeface="+mn-ea"/>
              </a:rPr>
              <a:t>业因敬成</a:t>
            </a:r>
            <a:r>
              <a:rPr lang="en-US" sz="1400" b="1" dirty="0">
                <a:latin typeface="+mn-ea"/>
                <a:cs typeface="+mn-ea"/>
              </a:rPr>
              <a:t> </a:t>
            </a:r>
            <a:r>
              <a:rPr lang="zh-CN" sz="1400" b="1" dirty="0">
                <a:latin typeface="+mn-ea"/>
                <a:cs typeface="+mn-ea"/>
              </a:rPr>
              <a:t>利由钝生</a:t>
            </a:r>
            <a:r>
              <a:rPr lang="en-US" sz="1400" b="1" dirty="0">
                <a:latin typeface="+mn-ea"/>
                <a:cs typeface="+mn-ea"/>
              </a:rPr>
              <a:t> </a:t>
            </a:r>
            <a:r>
              <a:rPr lang="zh-CN" sz="1400" b="1" dirty="0" smtClean="0">
                <a:latin typeface="+mn-ea"/>
                <a:cs typeface="+mn-ea"/>
              </a:rPr>
              <a:t>财</a:t>
            </a:r>
            <a:r>
              <a:rPr lang="zh-CN" altLang="en-US" sz="1400" b="1" dirty="0" smtClean="0">
                <a:latin typeface="+mn-ea"/>
                <a:cs typeface="+mn-ea"/>
              </a:rPr>
              <a:t>唯</a:t>
            </a:r>
            <a:r>
              <a:rPr lang="zh-CN" sz="1400" b="1" dirty="0" smtClean="0">
                <a:latin typeface="+mn-ea"/>
                <a:cs typeface="+mn-ea"/>
              </a:rPr>
              <a:t>德</a:t>
            </a:r>
            <a:r>
              <a:rPr lang="zh-CN" sz="1400" b="1" dirty="0">
                <a:latin typeface="+mn-ea"/>
                <a:cs typeface="+mn-ea"/>
              </a:rPr>
              <a:t>恒</a:t>
            </a:r>
          </a:p>
          <a:p>
            <a:pPr indent="0"/>
            <a:endParaRPr lang="zh-CN" sz="1400" b="1" dirty="0">
              <a:latin typeface="+mn-ea"/>
              <a:cs typeface="+mn-ea"/>
            </a:endParaRPr>
          </a:p>
          <a:p>
            <a:pPr indent="0"/>
            <a:r>
              <a:rPr lang="zh-CN" b="1" dirty="0">
                <a:solidFill>
                  <a:schemeClr val="accent5">
                    <a:lumMod val="50000"/>
                  </a:schemeClr>
                </a:solidFill>
                <a:latin typeface="+mn-ea"/>
                <a:cs typeface="+mn-ea"/>
              </a:rPr>
              <a:t>公司目标</a:t>
            </a:r>
            <a:r>
              <a:rPr lang="en-US" b="1" dirty="0">
                <a:solidFill>
                  <a:schemeClr val="accent5">
                    <a:lumMod val="50000"/>
                  </a:schemeClr>
                </a:solidFill>
                <a:latin typeface="+mn-ea"/>
                <a:cs typeface="+mn-ea"/>
              </a:rPr>
              <a:t>  </a:t>
            </a:r>
            <a:r>
              <a:rPr lang="en-US" sz="1400" b="1" dirty="0">
                <a:latin typeface="+mn-ea"/>
                <a:cs typeface="+mn-ea"/>
              </a:rPr>
              <a:t>     </a:t>
            </a:r>
            <a:r>
              <a:rPr lang="zh-CN" sz="1400" b="1" dirty="0">
                <a:latin typeface="+mn-ea"/>
                <a:cs typeface="+mn-ea"/>
              </a:rPr>
              <a:t>立足资本市场实现跨越式发展，做全国环境质量监管领域领航企业</a:t>
            </a:r>
            <a:endParaRPr lang="zh-CN" altLang="en-US" sz="1400" b="1" dirty="0">
              <a:latin typeface="+mn-ea"/>
              <a:cs typeface="+mn-ea"/>
            </a:endParaRPr>
          </a:p>
        </p:txBody>
      </p:sp>
      <p:pic>
        <p:nvPicPr>
          <p:cNvPr id="9" name="图片 8" descr="16"/>
          <p:cNvPicPr>
            <a:picLocks noChangeAspect="1"/>
          </p:cNvPicPr>
          <p:nvPr/>
        </p:nvPicPr>
        <p:blipFill>
          <a:blip r:embed="rId4" cstate="print"/>
          <a:stretch>
            <a:fillRect/>
          </a:stretch>
        </p:blipFill>
        <p:spPr>
          <a:xfrm>
            <a:off x="3314064" y="2499996"/>
            <a:ext cx="2098041" cy="1180465"/>
          </a:xfrm>
          <a:prstGeom prst="rect">
            <a:avLst/>
          </a:prstGeom>
          <a:ln w="22225">
            <a:solidFill>
              <a:schemeClr val="bg1"/>
            </a:solidFill>
          </a:ln>
        </p:spPr>
      </p:pic>
      <p:pic>
        <p:nvPicPr>
          <p:cNvPr id="10" name="图片 9" descr="21"/>
          <p:cNvPicPr>
            <a:picLocks noChangeAspect="1"/>
          </p:cNvPicPr>
          <p:nvPr/>
        </p:nvPicPr>
        <p:blipFill>
          <a:blip r:embed="rId5" cstate="print"/>
          <a:stretch>
            <a:fillRect/>
          </a:stretch>
        </p:blipFill>
        <p:spPr>
          <a:xfrm>
            <a:off x="7388226" y="1250315"/>
            <a:ext cx="1886585" cy="1165860"/>
          </a:xfrm>
          <a:prstGeom prst="rect">
            <a:avLst/>
          </a:prstGeom>
          <a:ln w="22225">
            <a:solidFill>
              <a:schemeClr val="bg1"/>
            </a:solidFill>
          </a:ln>
        </p:spPr>
      </p:pic>
      <p:pic>
        <p:nvPicPr>
          <p:cNvPr id="11" name="图片 10" descr="27"/>
          <p:cNvPicPr>
            <a:picLocks noChangeAspect="1"/>
          </p:cNvPicPr>
          <p:nvPr/>
        </p:nvPicPr>
        <p:blipFill>
          <a:blip r:embed="rId6" cstate="print"/>
          <a:stretch>
            <a:fillRect/>
          </a:stretch>
        </p:blipFill>
        <p:spPr>
          <a:xfrm>
            <a:off x="7387591" y="2500630"/>
            <a:ext cx="1887854" cy="1179830"/>
          </a:xfrm>
          <a:prstGeom prst="rect">
            <a:avLst/>
          </a:prstGeom>
          <a:ln w="22225">
            <a:solidFill>
              <a:schemeClr val="bg1"/>
            </a:solidFill>
          </a:ln>
        </p:spPr>
      </p:pic>
      <p:pic>
        <p:nvPicPr>
          <p:cNvPr id="16" name="图片 15" descr="49"/>
          <p:cNvPicPr>
            <a:picLocks noChangeAspect="1"/>
          </p:cNvPicPr>
          <p:nvPr/>
        </p:nvPicPr>
        <p:blipFill>
          <a:blip r:embed="rId7" cstate="print"/>
          <a:stretch>
            <a:fillRect/>
          </a:stretch>
        </p:blipFill>
        <p:spPr>
          <a:xfrm>
            <a:off x="9383395" y="2508385"/>
            <a:ext cx="1868171" cy="1181100"/>
          </a:xfrm>
          <a:prstGeom prst="rect">
            <a:avLst/>
          </a:prstGeom>
          <a:ln w="22225">
            <a:solidFill>
              <a:schemeClr val="bg1"/>
            </a:solidFill>
          </a:ln>
        </p:spPr>
      </p:pic>
      <p:pic>
        <p:nvPicPr>
          <p:cNvPr id="17" name="图片 16" descr="50"/>
          <p:cNvPicPr>
            <a:picLocks noChangeAspect="1"/>
          </p:cNvPicPr>
          <p:nvPr/>
        </p:nvPicPr>
        <p:blipFill>
          <a:blip r:embed="rId8" cstate="print"/>
          <a:stretch>
            <a:fillRect/>
          </a:stretch>
        </p:blipFill>
        <p:spPr>
          <a:xfrm>
            <a:off x="9383395" y="1253589"/>
            <a:ext cx="1868171" cy="1170829"/>
          </a:xfrm>
          <a:prstGeom prst="rect">
            <a:avLst/>
          </a:prstGeom>
          <a:ln w="22225">
            <a:solidFill>
              <a:schemeClr val="bg1"/>
            </a:solidFill>
          </a:ln>
        </p:spPr>
      </p:pic>
      <p:pic>
        <p:nvPicPr>
          <p:cNvPr id="19" name="图片 18" descr="15"/>
          <p:cNvPicPr>
            <a:picLocks noChangeAspect="1"/>
          </p:cNvPicPr>
          <p:nvPr/>
        </p:nvPicPr>
        <p:blipFill>
          <a:blip r:embed="rId9" cstate="print"/>
          <a:stretch>
            <a:fillRect/>
          </a:stretch>
        </p:blipFill>
        <p:spPr>
          <a:xfrm>
            <a:off x="5452111" y="3768225"/>
            <a:ext cx="1835785" cy="1180465"/>
          </a:xfrm>
          <a:prstGeom prst="rect">
            <a:avLst/>
          </a:prstGeom>
          <a:ln w="22225">
            <a:solidFill>
              <a:schemeClr val="bg1"/>
            </a:solidFill>
          </a:ln>
        </p:spPr>
      </p:pic>
      <p:pic>
        <p:nvPicPr>
          <p:cNvPr id="20" name="图片 19" descr="30"/>
          <p:cNvPicPr>
            <a:picLocks noChangeAspect="1"/>
          </p:cNvPicPr>
          <p:nvPr/>
        </p:nvPicPr>
        <p:blipFill>
          <a:blip r:embed="rId10" cstate="print"/>
          <a:stretch>
            <a:fillRect/>
          </a:stretch>
        </p:blipFill>
        <p:spPr>
          <a:xfrm>
            <a:off x="7388226" y="3776614"/>
            <a:ext cx="1898388" cy="1180465"/>
          </a:xfrm>
          <a:prstGeom prst="rect">
            <a:avLst/>
          </a:prstGeom>
          <a:ln w="22225">
            <a:solidFill>
              <a:schemeClr val="bg1"/>
            </a:solidFill>
          </a:ln>
        </p:spPr>
      </p:pic>
      <p:pic>
        <p:nvPicPr>
          <p:cNvPr id="12" name="图片 11" descr="28"/>
          <p:cNvPicPr>
            <a:picLocks noChangeAspect="1"/>
          </p:cNvPicPr>
          <p:nvPr/>
        </p:nvPicPr>
        <p:blipFill>
          <a:blip r:embed="rId11" cstate="print"/>
          <a:stretch>
            <a:fillRect/>
          </a:stretch>
        </p:blipFill>
        <p:spPr>
          <a:xfrm>
            <a:off x="5452745" y="1237616"/>
            <a:ext cx="1835150" cy="1179195"/>
          </a:xfrm>
          <a:prstGeom prst="rect">
            <a:avLst/>
          </a:prstGeom>
          <a:ln w="22225">
            <a:solidFill>
              <a:schemeClr val="bg1"/>
            </a:solidFill>
          </a:ln>
        </p:spPr>
      </p:pic>
      <p:pic>
        <p:nvPicPr>
          <p:cNvPr id="1026" name="Picture 2" descr="E:\xww\市场\PPT 用图片\小图片\45jpg_副本.png"/>
          <p:cNvPicPr>
            <a:picLocks noChangeAspect="1" noChangeArrowheads="1"/>
          </p:cNvPicPr>
          <p:nvPr/>
        </p:nvPicPr>
        <p:blipFill>
          <a:blip r:embed="rId12" cstate="print"/>
          <a:srcRect/>
          <a:stretch>
            <a:fillRect/>
          </a:stretch>
        </p:blipFill>
        <p:spPr bwMode="auto">
          <a:xfrm>
            <a:off x="5794696" y="2508309"/>
            <a:ext cx="1178872" cy="1178872"/>
          </a:xfrm>
          <a:prstGeom prst="rect">
            <a:avLst/>
          </a:prstGeom>
          <a:noFill/>
        </p:spPr>
      </p:pic>
    </p:spTree>
    <p:custDataLst>
      <p:tags r:id="rId1"/>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6"/>
          <p:cNvSpPr/>
          <p:nvPr/>
        </p:nvSpPr>
        <p:spPr>
          <a:xfrm>
            <a:off x="-1" y="4051883"/>
            <a:ext cx="7662333" cy="2806117"/>
          </a:xfrm>
          <a:prstGeom prst="rect">
            <a:avLst/>
          </a:prstGeom>
          <a:solidFill>
            <a:srgbClr val="4472C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b="1" dirty="0">
              <a:solidFill>
                <a:schemeClr val="bg1"/>
              </a:solidFill>
              <a:latin typeface="+mn-ea"/>
              <a:sym typeface="微软雅黑" panose="020B0503020204020204" charset="-122"/>
            </a:endParaRPr>
          </a:p>
        </p:txBody>
      </p:sp>
      <p:pic>
        <p:nvPicPr>
          <p:cNvPr id="23" name="图片 22" descr="logo.png"/>
          <p:cNvPicPr>
            <a:picLocks noChangeAspect="1"/>
          </p:cNvPicPr>
          <p:nvPr/>
        </p:nvPicPr>
        <p:blipFill>
          <a:blip r:embed="rId3" cstate="print"/>
          <a:stretch>
            <a:fillRect/>
          </a:stretch>
        </p:blipFill>
        <p:spPr>
          <a:xfrm>
            <a:off x="514852" y="396941"/>
            <a:ext cx="1674676" cy="418669"/>
          </a:xfrm>
          <a:prstGeom prst="rect">
            <a:avLst/>
          </a:prstGeom>
        </p:spPr>
      </p:pic>
      <p:pic>
        <p:nvPicPr>
          <p:cNvPr id="325" name="图片 325" descr="606811855621173806"/>
          <p:cNvPicPr>
            <a:picLocks noChangeAspect="1"/>
          </p:cNvPicPr>
          <p:nvPr/>
        </p:nvPicPr>
        <p:blipFill>
          <a:blip r:embed="rId4" cstate="print"/>
          <a:stretch>
            <a:fillRect/>
          </a:stretch>
        </p:blipFill>
        <p:spPr>
          <a:xfrm>
            <a:off x="880745" y="1544955"/>
            <a:ext cx="2335531" cy="17513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3" name="图片 103" descr="2991eee858c3eaaef5fb491ad34a503"/>
          <p:cNvPicPr>
            <a:picLocks noChangeAspect="1"/>
          </p:cNvPicPr>
          <p:nvPr/>
        </p:nvPicPr>
        <p:blipFill>
          <a:blip r:embed="rId5" cstate="print"/>
          <a:stretch>
            <a:fillRect/>
          </a:stretch>
        </p:blipFill>
        <p:spPr>
          <a:xfrm>
            <a:off x="3505835" y="1544956"/>
            <a:ext cx="2341881" cy="17564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7" name="图片 36" descr="586880820083941083"/>
          <p:cNvPicPr>
            <a:picLocks noChangeAspect="1"/>
          </p:cNvPicPr>
          <p:nvPr/>
        </p:nvPicPr>
        <p:blipFill>
          <a:blip r:embed="rId6" cstate="print"/>
          <a:stretch>
            <a:fillRect/>
          </a:stretch>
        </p:blipFill>
        <p:spPr>
          <a:xfrm>
            <a:off x="6089015" y="1544955"/>
            <a:ext cx="2335531" cy="17557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4" name="图片 1" descr="C:\Users\admin\AppData\Local\Temp\WeChat Files\779098965610920029.jpg"/>
          <p:cNvPicPr>
            <a:picLocks noChangeAspect="1"/>
          </p:cNvPicPr>
          <p:nvPr/>
        </p:nvPicPr>
        <p:blipFill>
          <a:blip r:embed="rId7" cstate="print"/>
          <a:stretch>
            <a:fillRect/>
          </a:stretch>
        </p:blipFill>
        <p:spPr>
          <a:xfrm>
            <a:off x="8671560" y="1544955"/>
            <a:ext cx="2453641" cy="17557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0" name="文本框 99"/>
          <p:cNvSpPr txBox="1"/>
          <p:nvPr/>
        </p:nvSpPr>
        <p:spPr>
          <a:xfrm>
            <a:off x="142613" y="4150453"/>
            <a:ext cx="7519719" cy="2677656"/>
          </a:xfrm>
          <a:prstGeom prst="rect">
            <a:avLst/>
          </a:prstGeom>
          <a:noFill/>
          <a:ln w="9525">
            <a:noFill/>
          </a:ln>
        </p:spPr>
        <p:txBody>
          <a:bodyPr wrap="square">
            <a:spAutoFit/>
          </a:bodyPr>
          <a:lstStyle/>
          <a:p>
            <a:pPr marL="285750" indent="-285750"/>
            <a:r>
              <a:rPr lang="zh-CN" sz="1200" b="1" dirty="0">
                <a:solidFill>
                  <a:schemeClr val="bg1"/>
                </a:solidFill>
                <a:latin typeface="+mn-ea"/>
                <a:cs typeface="+mn-ea"/>
              </a:rPr>
              <a:t>一．</a:t>
            </a:r>
            <a:r>
              <a:rPr lang="en-US" sz="1200" b="1" dirty="0">
                <a:solidFill>
                  <a:schemeClr val="bg1"/>
                </a:solidFill>
                <a:latin typeface="+mn-ea"/>
                <a:cs typeface="+mn-ea"/>
              </a:rPr>
              <a:t> </a:t>
            </a:r>
            <a:r>
              <a:rPr lang="zh-CN" sz="1200" b="1" dirty="0">
                <a:solidFill>
                  <a:schemeClr val="bg1"/>
                </a:solidFill>
                <a:latin typeface="+mn-ea"/>
                <a:cs typeface="+mn-ea"/>
              </a:rPr>
              <a:t>公司概述</a:t>
            </a:r>
            <a:endParaRPr lang="en-US" sz="1200" b="1" dirty="0">
              <a:solidFill>
                <a:schemeClr val="bg1"/>
              </a:solidFill>
              <a:latin typeface="+mn-ea"/>
              <a:cs typeface="+mn-ea"/>
            </a:endParaRPr>
          </a:p>
          <a:p>
            <a:r>
              <a:rPr lang="en-US" sz="1200" b="1" dirty="0">
                <a:solidFill>
                  <a:schemeClr val="bg1"/>
                </a:solidFill>
                <a:latin typeface="+mn-ea"/>
                <a:cs typeface="+mn-ea"/>
              </a:rPr>
              <a:t> </a:t>
            </a:r>
            <a:endParaRPr lang="zh-CN" sz="1200" b="1" dirty="0">
              <a:solidFill>
                <a:schemeClr val="bg1"/>
              </a:solidFill>
              <a:latin typeface="+mn-ea"/>
              <a:cs typeface="+mn-ea"/>
            </a:endParaRPr>
          </a:p>
          <a:p>
            <a:r>
              <a:rPr lang="zh-CN" sz="1200" b="1" dirty="0">
                <a:solidFill>
                  <a:schemeClr val="bg1"/>
                </a:solidFill>
                <a:latin typeface="+mn-ea"/>
                <a:cs typeface="+mn-ea"/>
              </a:rPr>
              <a:t>     </a:t>
            </a:r>
            <a:r>
              <a:rPr lang="en-US" altLang="zh-CN" sz="1200" b="1" dirty="0" smtClean="0">
                <a:solidFill>
                  <a:schemeClr val="bg1"/>
                </a:solidFill>
                <a:latin typeface="+mn-ea"/>
                <a:cs typeface="+mn-ea"/>
              </a:rPr>
              <a:t> </a:t>
            </a:r>
            <a:r>
              <a:rPr lang="zh-CN" sz="1200" b="1" dirty="0" smtClean="0">
                <a:solidFill>
                  <a:schemeClr val="bg1"/>
                </a:solidFill>
                <a:latin typeface="+mn-ea"/>
                <a:cs typeface="+mn-ea"/>
              </a:rPr>
              <a:t>苏州天一信德环保科技有限公司</a:t>
            </a:r>
            <a:r>
              <a:rPr lang="zh-CN" sz="1200" b="1" dirty="0">
                <a:solidFill>
                  <a:schemeClr val="bg1"/>
                </a:solidFill>
                <a:latin typeface="+mn-ea"/>
                <a:cs typeface="+mn-ea"/>
              </a:rPr>
              <a:t>（简称天一信德），注册资本6300万元，总部坐落于中国的经济强市-苏州市，是先进的环境承载力</a:t>
            </a:r>
          </a:p>
          <a:p>
            <a:pPr marL="285750" indent="-285750"/>
            <a:endParaRPr lang="zh-CN" sz="1200" b="1" dirty="0">
              <a:solidFill>
                <a:schemeClr val="bg1"/>
              </a:solidFill>
              <a:latin typeface="+mn-ea"/>
              <a:cs typeface="+mn-ea"/>
            </a:endParaRPr>
          </a:p>
          <a:p>
            <a:pPr marL="285750" indent="-285750"/>
            <a:r>
              <a:rPr lang="zh-CN" sz="1200" b="1" dirty="0">
                <a:solidFill>
                  <a:schemeClr val="bg1"/>
                </a:solidFill>
                <a:latin typeface="+mn-ea"/>
                <a:cs typeface="+mn-ea"/>
              </a:rPr>
              <a:t>    “一揽子”解决方案的提供者，是国内总量监控系统建设的开创者之一，是国内过程工况监控系统建设的开创者之一。</a:t>
            </a:r>
            <a:endParaRPr lang="en-US" sz="1200" b="1" dirty="0">
              <a:solidFill>
                <a:schemeClr val="bg1"/>
              </a:solidFill>
              <a:latin typeface="+mn-ea"/>
              <a:cs typeface="+mn-ea"/>
            </a:endParaRPr>
          </a:p>
          <a:p>
            <a:r>
              <a:rPr lang="en-US" sz="1200" b="1" dirty="0">
                <a:solidFill>
                  <a:schemeClr val="bg1"/>
                </a:solidFill>
                <a:latin typeface="+mn-ea"/>
                <a:cs typeface="+mn-ea"/>
              </a:rPr>
              <a:t> </a:t>
            </a:r>
            <a:endParaRPr lang="zh-CN" sz="1200" b="1" dirty="0">
              <a:solidFill>
                <a:schemeClr val="bg1"/>
              </a:solidFill>
              <a:latin typeface="+mn-ea"/>
              <a:cs typeface="+mn-ea"/>
            </a:endParaRPr>
          </a:p>
          <a:p>
            <a:r>
              <a:rPr lang="zh-CN" sz="1200" b="1" dirty="0">
                <a:solidFill>
                  <a:schemeClr val="bg1"/>
                </a:solidFill>
                <a:latin typeface="+mn-ea"/>
                <a:cs typeface="+mn-ea"/>
              </a:rPr>
              <a:t>      天一信德主营业务包括：环境监测，环境总量监管，环境监察辅助执法，环境服务。专注于为客户提供环保技术应用服务和环保解决方案。产品广泛应用于环保，水利，垃圾焚烧，火电，化工，石化，制药，玻璃，印染，金属加工，能源以及科学研究等众多行业。公司业务范围遍及华东，华北，华南，西北，西南及中部地区各省。</a:t>
            </a:r>
            <a:endParaRPr lang="en-US" sz="1200" b="1" dirty="0">
              <a:solidFill>
                <a:schemeClr val="bg1"/>
              </a:solidFill>
              <a:latin typeface="+mn-ea"/>
              <a:cs typeface="+mn-ea"/>
            </a:endParaRPr>
          </a:p>
          <a:p>
            <a:r>
              <a:rPr lang="en-US" sz="1200" b="1" dirty="0">
                <a:solidFill>
                  <a:schemeClr val="bg1"/>
                </a:solidFill>
                <a:latin typeface="+mn-ea"/>
                <a:cs typeface="+mn-ea"/>
              </a:rPr>
              <a:t> </a:t>
            </a:r>
            <a:endParaRPr lang="zh-CN" sz="1200" b="1" dirty="0">
              <a:solidFill>
                <a:schemeClr val="bg1"/>
              </a:solidFill>
              <a:latin typeface="+mn-ea"/>
              <a:cs typeface="+mn-ea"/>
            </a:endParaRPr>
          </a:p>
          <a:p>
            <a:r>
              <a:rPr lang="zh-CN" sz="1200" b="1" dirty="0">
                <a:solidFill>
                  <a:schemeClr val="bg1"/>
                </a:solidFill>
                <a:latin typeface="+mn-ea"/>
                <a:cs typeface="+mn-ea"/>
              </a:rPr>
              <a:t>      天一信德下辖一家全资子公司，4家分公司（山西，青海，江阴，淮南），2个生产基地（苏州，石家庄）</a:t>
            </a:r>
            <a:endParaRPr lang="zh-CN" altLang="en-US" sz="1200" b="1" dirty="0">
              <a:solidFill>
                <a:schemeClr val="bg1"/>
              </a:solidFill>
              <a:latin typeface="+mn-ea"/>
              <a:cs typeface="+mn-ea"/>
            </a:endParaRPr>
          </a:p>
        </p:txBody>
      </p:sp>
      <p:sp>
        <p:nvSpPr>
          <p:cNvPr id="26" name="矩形 25"/>
          <p:cNvSpPr/>
          <p:nvPr/>
        </p:nvSpPr>
        <p:spPr>
          <a:xfrm>
            <a:off x="7667537" y="4051882"/>
            <a:ext cx="4524463" cy="2806118"/>
          </a:xfrm>
          <a:prstGeom prst="rect">
            <a:avLst/>
          </a:prstGeom>
          <a:solidFill>
            <a:schemeClr val="accent6">
              <a:alpha val="77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 name="TextBox 30"/>
          <p:cNvSpPr txBox="1"/>
          <p:nvPr/>
        </p:nvSpPr>
        <p:spPr>
          <a:xfrm>
            <a:off x="7759819" y="4228052"/>
            <a:ext cx="4376578" cy="338554"/>
          </a:xfrm>
          <a:prstGeom prst="rect">
            <a:avLst/>
          </a:prstGeom>
          <a:noFill/>
        </p:spPr>
        <p:txBody>
          <a:bodyPr wrap="square" rtlCol="0">
            <a:spAutoFit/>
          </a:bodyPr>
          <a:lstStyle/>
          <a:p>
            <a:r>
              <a:rPr lang="en-US" altLang="zh-CN" sz="1600" b="1" dirty="0" smtClean="0">
                <a:solidFill>
                  <a:schemeClr val="bg1"/>
                </a:solidFill>
                <a:latin typeface="+mn-ea"/>
              </a:rPr>
              <a:t>Environment  Protection</a:t>
            </a:r>
            <a:endParaRPr lang="zh-CN" altLang="en-US" sz="1600" b="1" dirty="0">
              <a:solidFill>
                <a:schemeClr val="bg1"/>
              </a:solidFill>
              <a:latin typeface="+mn-ea"/>
            </a:endParaRPr>
          </a:p>
        </p:txBody>
      </p:sp>
      <p:pic>
        <p:nvPicPr>
          <p:cNvPr id="26626" name="Picture 2" descr="https://timgsa.baidu.com/timg?image&amp;quality=80&amp;size=b9999_10000&amp;sec=1583899177181&amp;di=160130ec7b643bdf4cae0d980dc7c19b&amp;imgtype=0&amp;src=http%3A%2F%2F5b0988e595225.cdn.sohucs.com%2Fimages%2F20171021%2Fc0a8ff69d32c470e9444cd2234b7b60b.jpeg"/>
          <p:cNvPicPr>
            <a:picLocks noChangeAspect="1" noChangeArrowheads="1"/>
          </p:cNvPicPr>
          <p:nvPr/>
        </p:nvPicPr>
        <p:blipFill>
          <a:blip r:embed="rId8" cstate="print"/>
          <a:srcRect/>
          <a:stretch>
            <a:fillRect/>
          </a:stretch>
        </p:blipFill>
        <p:spPr bwMode="auto">
          <a:xfrm>
            <a:off x="7680499" y="4068660"/>
            <a:ext cx="3171039" cy="2789340"/>
          </a:xfrm>
          <a:prstGeom prst="rect">
            <a:avLst/>
          </a:prstGeom>
          <a:noFill/>
        </p:spPr>
      </p:pic>
      <p:sp>
        <p:nvSpPr>
          <p:cNvPr id="22" name="矩形 21"/>
          <p:cNvSpPr/>
          <p:nvPr/>
        </p:nvSpPr>
        <p:spPr>
          <a:xfrm>
            <a:off x="10914077" y="4414517"/>
            <a:ext cx="1277923" cy="2349361"/>
          </a:xfrm>
          <a:prstGeom prst="rect">
            <a:avLst/>
          </a:prstGeom>
        </p:spPr>
        <p:txBody>
          <a:bodyPr wrap="square">
            <a:spAutoFit/>
          </a:bodyPr>
          <a:lstStyle/>
          <a:p>
            <a:pPr>
              <a:lnSpc>
                <a:spcPts val="1600"/>
              </a:lnSpc>
            </a:pPr>
            <a:r>
              <a:rPr lang="zh-CN" altLang="en-US" sz="1200" b="1" dirty="0" smtClean="0">
                <a:solidFill>
                  <a:schemeClr val="bg1"/>
                </a:solidFill>
                <a:latin typeface="+mn-ea"/>
                <a:cs typeface="+mn-ea"/>
              </a:rPr>
              <a:t>苏州集团总部</a:t>
            </a:r>
            <a:endParaRPr lang="en-US" altLang="zh-CN" sz="1200" b="1" dirty="0" smtClean="0">
              <a:solidFill>
                <a:schemeClr val="bg1"/>
              </a:solidFill>
              <a:latin typeface="+mn-ea"/>
              <a:cs typeface="+mn-ea"/>
            </a:endParaRPr>
          </a:p>
          <a:p>
            <a:pPr>
              <a:lnSpc>
                <a:spcPts val="1600"/>
              </a:lnSpc>
            </a:pPr>
            <a:endParaRPr lang="en-US" altLang="zh-CN" sz="1200" b="1" dirty="0" smtClean="0">
              <a:solidFill>
                <a:schemeClr val="bg1"/>
              </a:solidFill>
              <a:latin typeface="+mn-ea"/>
              <a:cs typeface="+mn-ea"/>
            </a:endParaRPr>
          </a:p>
          <a:p>
            <a:pPr>
              <a:lnSpc>
                <a:spcPts val="1600"/>
              </a:lnSpc>
            </a:pPr>
            <a:r>
              <a:rPr lang="zh-CN" altLang="zh-CN" sz="1200" b="1" dirty="0" smtClean="0">
                <a:solidFill>
                  <a:schemeClr val="bg1"/>
                </a:solidFill>
                <a:latin typeface="+mn-ea"/>
                <a:cs typeface="+mn-ea"/>
              </a:rPr>
              <a:t>山西</a:t>
            </a:r>
            <a:r>
              <a:rPr lang="zh-CN" altLang="en-US" sz="1200" b="1" dirty="0" smtClean="0">
                <a:solidFill>
                  <a:schemeClr val="bg1"/>
                </a:solidFill>
                <a:latin typeface="+mn-ea"/>
                <a:cs typeface="+mn-ea"/>
              </a:rPr>
              <a:t>分公司</a:t>
            </a:r>
            <a:endParaRPr lang="en-US" altLang="zh-CN" sz="1200" b="1" dirty="0" smtClean="0">
              <a:solidFill>
                <a:schemeClr val="bg1"/>
              </a:solidFill>
              <a:latin typeface="+mn-ea"/>
              <a:cs typeface="+mn-ea"/>
            </a:endParaRPr>
          </a:p>
          <a:p>
            <a:pPr>
              <a:lnSpc>
                <a:spcPts val="1600"/>
              </a:lnSpc>
            </a:pPr>
            <a:r>
              <a:rPr lang="zh-CN" altLang="zh-CN" sz="1200" b="1" dirty="0" smtClean="0">
                <a:solidFill>
                  <a:schemeClr val="bg1"/>
                </a:solidFill>
                <a:latin typeface="+mn-ea"/>
                <a:cs typeface="+mn-ea"/>
              </a:rPr>
              <a:t>青海</a:t>
            </a:r>
            <a:r>
              <a:rPr lang="zh-CN" altLang="en-US" sz="1200" b="1" dirty="0" smtClean="0">
                <a:solidFill>
                  <a:schemeClr val="bg1"/>
                </a:solidFill>
                <a:latin typeface="+mn-ea"/>
                <a:cs typeface="+mn-ea"/>
              </a:rPr>
              <a:t>分公司</a:t>
            </a:r>
            <a:endParaRPr lang="en-US" altLang="zh-CN" sz="1200" b="1" dirty="0" smtClean="0">
              <a:solidFill>
                <a:schemeClr val="bg1"/>
              </a:solidFill>
              <a:latin typeface="+mn-ea"/>
              <a:cs typeface="+mn-ea"/>
            </a:endParaRPr>
          </a:p>
          <a:p>
            <a:pPr>
              <a:lnSpc>
                <a:spcPts val="1600"/>
              </a:lnSpc>
            </a:pPr>
            <a:r>
              <a:rPr lang="zh-CN" altLang="zh-CN" sz="1200" b="1" dirty="0" smtClean="0">
                <a:solidFill>
                  <a:schemeClr val="bg1"/>
                </a:solidFill>
                <a:latin typeface="+mn-ea"/>
                <a:cs typeface="+mn-ea"/>
              </a:rPr>
              <a:t>江阴</a:t>
            </a:r>
            <a:r>
              <a:rPr lang="zh-CN" altLang="en-US" sz="1200" b="1" dirty="0" smtClean="0">
                <a:solidFill>
                  <a:schemeClr val="bg1"/>
                </a:solidFill>
                <a:latin typeface="+mn-ea"/>
                <a:cs typeface="+mn-ea"/>
              </a:rPr>
              <a:t>分公司</a:t>
            </a:r>
            <a:endParaRPr lang="en-US" altLang="zh-CN" sz="1200" b="1" dirty="0" smtClean="0">
              <a:solidFill>
                <a:schemeClr val="bg1"/>
              </a:solidFill>
              <a:latin typeface="+mn-ea"/>
              <a:cs typeface="+mn-ea"/>
            </a:endParaRPr>
          </a:p>
          <a:p>
            <a:pPr>
              <a:lnSpc>
                <a:spcPts val="1600"/>
              </a:lnSpc>
            </a:pPr>
            <a:r>
              <a:rPr lang="zh-CN" altLang="zh-CN" sz="1200" b="1" dirty="0" smtClean="0">
                <a:solidFill>
                  <a:schemeClr val="bg1"/>
                </a:solidFill>
                <a:latin typeface="+mn-ea"/>
                <a:cs typeface="+mn-ea"/>
              </a:rPr>
              <a:t>淮南</a:t>
            </a:r>
            <a:r>
              <a:rPr lang="zh-CN" altLang="en-US" sz="1200" b="1" dirty="0" smtClean="0">
                <a:solidFill>
                  <a:schemeClr val="bg1"/>
                </a:solidFill>
                <a:latin typeface="+mn-ea"/>
                <a:cs typeface="+mn-ea"/>
              </a:rPr>
              <a:t>分公司</a:t>
            </a:r>
            <a:endParaRPr lang="en-US" altLang="zh-CN" sz="1200" b="1" dirty="0" smtClean="0">
              <a:solidFill>
                <a:schemeClr val="bg1"/>
              </a:solidFill>
              <a:latin typeface="+mn-ea"/>
              <a:cs typeface="+mn-ea"/>
            </a:endParaRPr>
          </a:p>
          <a:p>
            <a:pPr>
              <a:lnSpc>
                <a:spcPts val="1600"/>
              </a:lnSpc>
            </a:pPr>
            <a:endParaRPr lang="en-US" altLang="zh-CN" sz="1200" b="1" dirty="0" smtClean="0">
              <a:solidFill>
                <a:schemeClr val="bg1"/>
              </a:solidFill>
              <a:latin typeface="+mn-ea"/>
              <a:cs typeface="+mn-ea"/>
            </a:endParaRPr>
          </a:p>
          <a:p>
            <a:pPr>
              <a:lnSpc>
                <a:spcPts val="1600"/>
              </a:lnSpc>
            </a:pPr>
            <a:r>
              <a:rPr lang="zh-CN" altLang="zh-CN" sz="1200" b="1" dirty="0" smtClean="0">
                <a:solidFill>
                  <a:schemeClr val="bg1"/>
                </a:solidFill>
                <a:latin typeface="+mn-ea"/>
                <a:cs typeface="+mn-ea"/>
              </a:rPr>
              <a:t>2个生产基地</a:t>
            </a:r>
            <a:endParaRPr lang="en-US" altLang="zh-CN" sz="1200" b="1" dirty="0" smtClean="0">
              <a:solidFill>
                <a:schemeClr val="bg1"/>
              </a:solidFill>
              <a:latin typeface="+mn-ea"/>
              <a:cs typeface="+mn-ea"/>
            </a:endParaRPr>
          </a:p>
          <a:p>
            <a:pPr>
              <a:lnSpc>
                <a:spcPts val="1600"/>
              </a:lnSpc>
            </a:pPr>
            <a:endParaRPr lang="en-US" altLang="zh-CN" sz="1200" b="1" dirty="0" smtClean="0">
              <a:solidFill>
                <a:schemeClr val="bg1"/>
              </a:solidFill>
              <a:latin typeface="+mn-ea"/>
              <a:cs typeface="+mn-ea"/>
            </a:endParaRPr>
          </a:p>
          <a:p>
            <a:pPr>
              <a:lnSpc>
                <a:spcPts val="1600"/>
              </a:lnSpc>
            </a:pPr>
            <a:r>
              <a:rPr lang="zh-CN" altLang="zh-CN" sz="1200" b="1" dirty="0" smtClean="0">
                <a:solidFill>
                  <a:schemeClr val="bg1"/>
                </a:solidFill>
                <a:latin typeface="+mn-ea"/>
                <a:cs typeface="+mn-ea"/>
              </a:rPr>
              <a:t>苏州</a:t>
            </a:r>
            <a:endParaRPr lang="en-US" altLang="zh-CN" sz="1200" b="1" dirty="0" smtClean="0">
              <a:solidFill>
                <a:schemeClr val="bg1"/>
              </a:solidFill>
              <a:latin typeface="+mn-ea"/>
              <a:cs typeface="+mn-ea"/>
            </a:endParaRPr>
          </a:p>
          <a:p>
            <a:pPr>
              <a:lnSpc>
                <a:spcPts val="1600"/>
              </a:lnSpc>
            </a:pPr>
            <a:r>
              <a:rPr lang="zh-CN" altLang="zh-CN" sz="1200" b="1" dirty="0" smtClean="0">
                <a:solidFill>
                  <a:schemeClr val="bg1"/>
                </a:solidFill>
                <a:latin typeface="+mn-ea"/>
                <a:cs typeface="+mn-ea"/>
              </a:rPr>
              <a:t>石家庄</a:t>
            </a:r>
            <a:endParaRPr lang="zh-CN" altLang="en-US" sz="1200" dirty="0"/>
          </a:p>
        </p:txBody>
      </p:sp>
      <p:sp>
        <p:nvSpPr>
          <p:cNvPr id="25" name="五角星 24"/>
          <p:cNvSpPr/>
          <p:nvPr/>
        </p:nvSpPr>
        <p:spPr>
          <a:xfrm>
            <a:off x="10167456" y="5536735"/>
            <a:ext cx="176169" cy="184558"/>
          </a:xfrm>
          <a:prstGeom prst="star5">
            <a:avLst/>
          </a:prstGeom>
          <a:solidFill>
            <a:srgbClr val="FF000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五角星 27"/>
          <p:cNvSpPr/>
          <p:nvPr/>
        </p:nvSpPr>
        <p:spPr>
          <a:xfrm>
            <a:off x="10052807" y="5707312"/>
            <a:ext cx="176169" cy="184558"/>
          </a:xfrm>
          <a:prstGeom prst="star5">
            <a:avLst/>
          </a:prstGeom>
          <a:solidFill>
            <a:srgbClr val="FF000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五角星 28"/>
          <p:cNvSpPr/>
          <p:nvPr/>
        </p:nvSpPr>
        <p:spPr>
          <a:xfrm>
            <a:off x="8904913" y="5364761"/>
            <a:ext cx="176169" cy="184558"/>
          </a:xfrm>
          <a:prstGeom prst="star5">
            <a:avLst/>
          </a:prstGeom>
          <a:solidFill>
            <a:srgbClr val="FF000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五角星 29"/>
          <p:cNvSpPr/>
          <p:nvPr/>
        </p:nvSpPr>
        <p:spPr>
          <a:xfrm>
            <a:off x="9694876" y="5307436"/>
            <a:ext cx="176169" cy="184558"/>
          </a:xfrm>
          <a:prstGeom prst="star5">
            <a:avLst/>
          </a:prstGeom>
          <a:solidFill>
            <a:srgbClr val="FF000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五角星 31"/>
          <p:cNvSpPr/>
          <p:nvPr/>
        </p:nvSpPr>
        <p:spPr>
          <a:xfrm>
            <a:off x="10185632" y="5647190"/>
            <a:ext cx="176169" cy="184558"/>
          </a:xfrm>
          <a:prstGeom prst="star5">
            <a:avLst/>
          </a:prstGeom>
          <a:solidFill>
            <a:srgbClr val="FF000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1"/>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0" y="2147968"/>
            <a:ext cx="12192000" cy="3562709"/>
          </a:xfrm>
          <a:prstGeom prst="rect">
            <a:avLst/>
          </a:prstGeom>
          <a:solidFill>
            <a:schemeClr val="accent1">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圆角矩形 11"/>
          <p:cNvSpPr/>
          <p:nvPr/>
        </p:nvSpPr>
        <p:spPr>
          <a:xfrm>
            <a:off x="5125673" y="2362759"/>
            <a:ext cx="6602137" cy="317942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descr="logo.png"/>
          <p:cNvPicPr>
            <a:picLocks noChangeAspect="1"/>
          </p:cNvPicPr>
          <p:nvPr/>
        </p:nvPicPr>
        <p:blipFill>
          <a:blip r:embed="rId3" cstate="print"/>
          <a:stretch>
            <a:fillRect/>
          </a:stretch>
        </p:blipFill>
        <p:spPr>
          <a:xfrm>
            <a:off x="523241" y="472440"/>
            <a:ext cx="2222500" cy="555625"/>
          </a:xfrm>
          <a:prstGeom prst="rect">
            <a:avLst/>
          </a:prstGeom>
        </p:spPr>
      </p:pic>
      <p:sp>
        <p:nvSpPr>
          <p:cNvPr id="3" name="文本框 2"/>
          <p:cNvSpPr txBox="1"/>
          <p:nvPr/>
        </p:nvSpPr>
        <p:spPr>
          <a:xfrm>
            <a:off x="523241" y="1423670"/>
            <a:ext cx="2792752" cy="369332"/>
          </a:xfrm>
          <a:prstGeom prst="rect">
            <a:avLst/>
          </a:prstGeom>
          <a:noFill/>
        </p:spPr>
        <p:txBody>
          <a:bodyPr wrap="none" rtlCol="0" anchor="t">
            <a:spAutoFit/>
          </a:bodyPr>
          <a:lstStyle/>
          <a:p>
            <a:r>
              <a:rPr lang="zh-CN">
                <a:latin typeface="+mn-ea"/>
                <a:cs typeface="+mn-ea"/>
                <a:sym typeface="+mn-ea"/>
              </a:rPr>
              <a:t>二．</a:t>
            </a:r>
            <a:r>
              <a:rPr lang="en-US">
                <a:latin typeface="+mn-ea"/>
                <a:cs typeface="+mn-ea"/>
                <a:sym typeface="+mn-ea"/>
              </a:rPr>
              <a:t> </a:t>
            </a:r>
            <a:r>
              <a:rPr lang="zh-CN">
                <a:latin typeface="+mn-ea"/>
                <a:cs typeface="+mn-ea"/>
                <a:sym typeface="+mn-ea"/>
              </a:rPr>
              <a:t>研发实力和资质认证</a:t>
            </a:r>
            <a:endParaRPr lang="zh-CN" altLang="en-US"/>
          </a:p>
        </p:txBody>
      </p:sp>
      <p:pic>
        <p:nvPicPr>
          <p:cNvPr id="4" name="图片 3" descr="10"/>
          <p:cNvPicPr>
            <a:picLocks noChangeAspect="1"/>
          </p:cNvPicPr>
          <p:nvPr/>
        </p:nvPicPr>
        <p:blipFill>
          <a:blip r:embed="rId4" cstate="print"/>
          <a:stretch>
            <a:fillRect/>
          </a:stretch>
        </p:blipFill>
        <p:spPr>
          <a:xfrm>
            <a:off x="2386965" y="2410103"/>
            <a:ext cx="2416811" cy="1052830"/>
          </a:xfrm>
          <a:prstGeom prst="rect">
            <a:avLst/>
          </a:prstGeom>
        </p:spPr>
      </p:pic>
      <p:pic>
        <p:nvPicPr>
          <p:cNvPr id="5" name="图片 4" descr="12"/>
          <p:cNvPicPr>
            <a:picLocks noChangeAspect="1"/>
          </p:cNvPicPr>
          <p:nvPr/>
        </p:nvPicPr>
        <p:blipFill>
          <a:blip r:embed="rId5" cstate="print"/>
          <a:stretch>
            <a:fillRect/>
          </a:stretch>
        </p:blipFill>
        <p:spPr>
          <a:xfrm>
            <a:off x="523240" y="2410103"/>
            <a:ext cx="1831340" cy="1052830"/>
          </a:xfrm>
          <a:prstGeom prst="rect">
            <a:avLst/>
          </a:prstGeom>
        </p:spPr>
      </p:pic>
      <p:pic>
        <p:nvPicPr>
          <p:cNvPr id="6" name="图片 5" descr="C:/Users/ADMINI~1/AppData/Local/Temp/kaimatting_20191219115137/output_20191219115141..pngoutput_20191219115141."/>
          <p:cNvPicPr>
            <a:picLocks noChangeAspect="1"/>
          </p:cNvPicPr>
          <p:nvPr/>
        </p:nvPicPr>
        <p:blipFill>
          <a:blip r:embed="rId6" cstate="print"/>
          <a:stretch>
            <a:fillRect/>
          </a:stretch>
        </p:blipFill>
        <p:spPr>
          <a:xfrm>
            <a:off x="523875" y="3542944"/>
            <a:ext cx="1830706" cy="1030605"/>
          </a:xfrm>
          <a:prstGeom prst="rect">
            <a:avLst/>
          </a:prstGeom>
        </p:spPr>
      </p:pic>
      <p:pic>
        <p:nvPicPr>
          <p:cNvPr id="7" name="图片 6" descr="14"/>
          <p:cNvPicPr>
            <a:picLocks noChangeAspect="1"/>
          </p:cNvPicPr>
          <p:nvPr/>
        </p:nvPicPr>
        <p:blipFill>
          <a:blip r:embed="rId7" cstate="print"/>
          <a:stretch>
            <a:fillRect/>
          </a:stretch>
        </p:blipFill>
        <p:spPr>
          <a:xfrm>
            <a:off x="2386965" y="3542943"/>
            <a:ext cx="2416811" cy="1029970"/>
          </a:xfrm>
          <a:prstGeom prst="rect">
            <a:avLst/>
          </a:prstGeom>
        </p:spPr>
      </p:pic>
      <p:sp>
        <p:nvSpPr>
          <p:cNvPr id="100" name="文本框 99"/>
          <p:cNvSpPr txBox="1"/>
          <p:nvPr/>
        </p:nvSpPr>
        <p:spPr>
          <a:xfrm>
            <a:off x="5354320" y="2527549"/>
            <a:ext cx="6344284" cy="2893100"/>
          </a:xfrm>
          <a:prstGeom prst="rect">
            <a:avLst/>
          </a:prstGeom>
          <a:noFill/>
          <a:ln w="9525">
            <a:noFill/>
          </a:ln>
        </p:spPr>
        <p:txBody>
          <a:bodyPr wrap="square">
            <a:spAutoFit/>
          </a:bodyPr>
          <a:lstStyle/>
          <a:p>
            <a:pPr indent="0"/>
            <a:r>
              <a:rPr lang="zh-CN" sz="1400" dirty="0">
                <a:latin typeface="+mn-ea"/>
                <a:cs typeface="+mn-ea"/>
              </a:rPr>
              <a:t>天一信德目前职工人数260余名，其中硕士研究生及以上学历30名。公司拥有30多项专利技术，16个软件著作权，相继开发了十多个在国内领先、适应市场需求的高新技术产品。公司与清华大学、复旦大学、南京大学、苏州大学等高等院校、多家行业知名企业建立了长期良好的合作关系，致力于环境监测、环境排污许可总量监管、环境监察执法、环境服务四大板块的研发与销售工作，取得了良好的经营业绩，并得到用户的高度认可。</a:t>
            </a:r>
          </a:p>
          <a:p>
            <a:pPr indent="0"/>
            <a:endParaRPr lang="zh-CN" altLang="en-US" sz="1400" dirty="0">
              <a:latin typeface="+mn-ea"/>
              <a:cs typeface="+mn-ea"/>
            </a:endParaRPr>
          </a:p>
          <a:p>
            <a:pPr indent="0"/>
            <a:r>
              <a:rPr lang="zh-CN" altLang="en-US" sz="1400" dirty="0">
                <a:latin typeface="+mn-ea"/>
                <a:cs typeface="+mn-ea"/>
              </a:rPr>
              <a:t>迄今为止，已在江苏、浙江、河北、河南、山西、内蒙古、安徽、广东、宁夏、青海、黑龙江、贵州、四川等全国各地安装了5000余台套各种智能环保监测、监管设备及省、市、县区级监控管理平台，获得各级政府环保部门及企事业用户单位普遍好评。其中在安徽淮南、江苏苏州</a:t>
            </a:r>
            <a:r>
              <a:rPr lang="zh-CN" altLang="en-US" sz="1400" dirty="0">
                <a:latin typeface="+mn-ea"/>
                <a:cs typeface="+mn-ea"/>
                <a:sym typeface="+mn-ea"/>
              </a:rPr>
              <a:t>、</a:t>
            </a:r>
            <a:r>
              <a:rPr lang="zh-CN" altLang="en-US" sz="1400" dirty="0">
                <a:latin typeface="+mn-ea"/>
                <a:cs typeface="+mn-ea"/>
              </a:rPr>
              <a:t>江阴、浙江绍兴、河北石家庄、邯郸等城市的应用得到国家环保部的认可，央视新闻联播及地方报纸媒体对此进行过专项报道。</a:t>
            </a:r>
          </a:p>
        </p:txBody>
      </p:sp>
      <p:pic>
        <p:nvPicPr>
          <p:cNvPr id="8" name="图片 7" descr="35"/>
          <p:cNvPicPr>
            <a:picLocks noChangeAspect="1"/>
          </p:cNvPicPr>
          <p:nvPr/>
        </p:nvPicPr>
        <p:blipFill>
          <a:blip r:embed="rId8" cstate="print"/>
          <a:stretch>
            <a:fillRect/>
          </a:stretch>
        </p:blipFill>
        <p:spPr>
          <a:xfrm>
            <a:off x="523241" y="4624348"/>
            <a:ext cx="1831975" cy="915670"/>
          </a:xfrm>
          <a:prstGeom prst="rect">
            <a:avLst/>
          </a:prstGeom>
        </p:spPr>
      </p:pic>
      <p:pic>
        <p:nvPicPr>
          <p:cNvPr id="9" name="图片 8" descr="36"/>
          <p:cNvPicPr>
            <a:picLocks noChangeAspect="1"/>
          </p:cNvPicPr>
          <p:nvPr/>
        </p:nvPicPr>
        <p:blipFill>
          <a:blip r:embed="rId9" cstate="print"/>
          <a:stretch>
            <a:fillRect/>
          </a:stretch>
        </p:blipFill>
        <p:spPr>
          <a:xfrm>
            <a:off x="2386966" y="4624348"/>
            <a:ext cx="2417445" cy="915670"/>
          </a:xfrm>
          <a:prstGeom prst="rect">
            <a:avLst/>
          </a:prstGeom>
        </p:spPr>
      </p:pic>
      <p:sp>
        <p:nvSpPr>
          <p:cNvPr id="13" name="矩形 12"/>
          <p:cNvSpPr/>
          <p:nvPr/>
        </p:nvSpPr>
        <p:spPr>
          <a:xfrm>
            <a:off x="0" y="6432142"/>
            <a:ext cx="12192000" cy="266700"/>
          </a:xfrm>
          <a:prstGeom prst="rect">
            <a:avLst/>
          </a:prstGeom>
          <a:solidFill>
            <a:schemeClr val="bg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24"/>
          <p:cNvSpPr/>
          <p:nvPr/>
        </p:nvSpPr>
        <p:spPr>
          <a:xfrm>
            <a:off x="544196" y="2462531"/>
            <a:ext cx="8474075" cy="3493135"/>
          </a:xfrm>
          <a:prstGeom prst="rect">
            <a:avLst/>
          </a:prstGeom>
          <a:solidFill>
            <a:schemeClr val="accent3">
              <a:lumMod val="20000"/>
              <a:lumOff val="80000"/>
              <a:alpha val="3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descr="logo.png"/>
          <p:cNvPicPr>
            <a:picLocks noChangeAspect="1"/>
          </p:cNvPicPr>
          <p:nvPr/>
        </p:nvPicPr>
        <p:blipFill>
          <a:blip r:embed="rId3" cstate="print"/>
          <a:stretch>
            <a:fillRect/>
          </a:stretch>
        </p:blipFill>
        <p:spPr>
          <a:xfrm>
            <a:off x="523241" y="472440"/>
            <a:ext cx="2222500" cy="555625"/>
          </a:xfrm>
          <a:prstGeom prst="rect">
            <a:avLst/>
          </a:prstGeom>
        </p:spPr>
      </p:pic>
      <p:sp>
        <p:nvSpPr>
          <p:cNvPr id="100" name="文本框 99"/>
          <p:cNvSpPr txBox="1"/>
          <p:nvPr/>
        </p:nvSpPr>
        <p:spPr>
          <a:xfrm>
            <a:off x="382271" y="1471295"/>
            <a:ext cx="10972165" cy="337185"/>
          </a:xfrm>
          <a:prstGeom prst="rect">
            <a:avLst/>
          </a:prstGeom>
          <a:noFill/>
          <a:ln w="9525">
            <a:noFill/>
          </a:ln>
        </p:spPr>
        <p:txBody>
          <a:bodyPr wrap="square">
            <a:spAutoFit/>
          </a:bodyPr>
          <a:lstStyle/>
          <a:p>
            <a:pPr indent="266700"/>
            <a:r>
              <a:rPr lang="zh-CN" sz="1600" b="1">
                <a:latin typeface="+mn-ea"/>
                <a:cs typeface="+mn-ea"/>
              </a:rPr>
              <a:t>高新技术企业证书，江苏省重质量、诚信AAA级品牌企业，企业信用等级证书</a:t>
            </a:r>
            <a:r>
              <a:rPr lang="en-US" sz="1600" b="1">
                <a:latin typeface="+mn-ea"/>
                <a:cs typeface="+mn-ea"/>
              </a:rPr>
              <a:t>AAA</a:t>
            </a:r>
            <a:r>
              <a:rPr lang="zh-CN" sz="1600" b="1">
                <a:latin typeface="+mn-ea"/>
                <a:cs typeface="+mn-ea"/>
              </a:rPr>
              <a:t>等8项企业诚信，资质类荣誉证书。</a:t>
            </a:r>
            <a:endParaRPr lang="zh-CN" altLang="en-US" sz="1600" b="1">
              <a:latin typeface="+mn-ea"/>
              <a:cs typeface="+mn-ea"/>
            </a:endParaRPr>
          </a:p>
        </p:txBody>
      </p:sp>
      <p:pic>
        <p:nvPicPr>
          <p:cNvPr id="3" name="图片 2" descr="2019年度AAA资信等级证书"/>
          <p:cNvPicPr>
            <a:picLocks noChangeAspect="1"/>
          </p:cNvPicPr>
          <p:nvPr/>
        </p:nvPicPr>
        <p:blipFill>
          <a:blip r:embed="rId4" cstate="print"/>
          <a:stretch>
            <a:fillRect/>
          </a:stretch>
        </p:blipFill>
        <p:spPr>
          <a:xfrm rot="5400000">
            <a:off x="1210311" y="2962910"/>
            <a:ext cx="1469390" cy="2077721"/>
          </a:xfrm>
          <a:prstGeom prst="rect">
            <a:avLst/>
          </a:prstGeom>
          <a:ln w="28575" cmpd="sng">
            <a:solidFill>
              <a:schemeClr val="accent1">
                <a:shade val="50000"/>
              </a:schemeClr>
            </a:solidFill>
            <a:prstDash val="solid"/>
          </a:ln>
        </p:spPr>
      </p:pic>
      <p:pic>
        <p:nvPicPr>
          <p:cNvPr id="4" name="图片 3" descr="高新技术企业证书"/>
          <p:cNvPicPr>
            <a:picLocks noChangeAspect="1"/>
          </p:cNvPicPr>
          <p:nvPr/>
        </p:nvPicPr>
        <p:blipFill>
          <a:blip r:embed="rId5" cstate="print"/>
          <a:stretch>
            <a:fillRect/>
          </a:stretch>
        </p:blipFill>
        <p:spPr>
          <a:xfrm>
            <a:off x="3568701" y="3267076"/>
            <a:ext cx="2101851" cy="1486535"/>
          </a:xfrm>
          <a:prstGeom prst="rect">
            <a:avLst/>
          </a:prstGeom>
          <a:ln w="28575" cmpd="sng">
            <a:solidFill>
              <a:schemeClr val="accent1">
                <a:shade val="50000"/>
              </a:schemeClr>
            </a:solidFill>
            <a:prstDash val="solid"/>
          </a:ln>
        </p:spPr>
      </p:pic>
      <p:pic>
        <p:nvPicPr>
          <p:cNvPr id="5" name="图片 4" descr="守合同重信用"/>
          <p:cNvPicPr>
            <a:picLocks noChangeAspect="1"/>
          </p:cNvPicPr>
          <p:nvPr/>
        </p:nvPicPr>
        <p:blipFill>
          <a:blip r:embed="rId6" cstate="print"/>
          <a:stretch>
            <a:fillRect/>
          </a:stretch>
        </p:blipFill>
        <p:spPr>
          <a:xfrm>
            <a:off x="6295390" y="3267076"/>
            <a:ext cx="2237106" cy="1486535"/>
          </a:xfrm>
          <a:prstGeom prst="rect">
            <a:avLst/>
          </a:prstGeom>
          <a:ln w="28575" cmpd="sng">
            <a:solidFill>
              <a:schemeClr val="accent5">
                <a:lumMod val="75000"/>
              </a:schemeClr>
            </a:solidFill>
            <a:prstDash val="solid"/>
          </a:ln>
        </p:spPr>
      </p:pic>
      <p:sp>
        <p:nvSpPr>
          <p:cNvPr id="17" name="矩形 16"/>
          <p:cNvSpPr/>
          <p:nvPr/>
        </p:nvSpPr>
        <p:spPr>
          <a:xfrm>
            <a:off x="668020" y="5267960"/>
            <a:ext cx="8047989" cy="256540"/>
          </a:xfrm>
          <a:prstGeom prst="rect">
            <a:avLst/>
          </a:prstGeom>
          <a:gradFill>
            <a:gsLst>
              <a:gs pos="0">
                <a:srgbClr val="9EE256"/>
              </a:gs>
              <a:gs pos="100000">
                <a:srgbClr val="52762D"/>
              </a:gs>
            </a:gsLst>
            <a:lin scaled="0"/>
          </a:gra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pic>
        <p:nvPicPr>
          <p:cNvPr id="24" name="图片 23" descr="509"/>
          <p:cNvPicPr>
            <a:picLocks noChangeAspect="1"/>
          </p:cNvPicPr>
          <p:nvPr/>
        </p:nvPicPr>
        <p:blipFill>
          <a:blip r:embed="rId7" cstate="print"/>
          <a:stretch>
            <a:fillRect/>
          </a:stretch>
        </p:blipFill>
        <p:spPr>
          <a:xfrm>
            <a:off x="9018270" y="2462531"/>
            <a:ext cx="2726055" cy="3493135"/>
          </a:xfrm>
          <a:prstGeom prst="rect">
            <a:avLst/>
          </a:prstGeom>
        </p:spPr>
      </p:pic>
      <p:sp>
        <p:nvSpPr>
          <p:cNvPr id="11" name="矩形 10"/>
          <p:cNvSpPr/>
          <p:nvPr/>
        </p:nvSpPr>
        <p:spPr>
          <a:xfrm>
            <a:off x="0" y="6464300"/>
            <a:ext cx="12201525" cy="266700"/>
          </a:xfrm>
          <a:prstGeom prst="rect">
            <a:avLst/>
          </a:prstGeom>
          <a:solidFill>
            <a:schemeClr val="bg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433" name="Picture 1" descr="E:\xww\市场\PPT 用图片\timg (11).jpg"/>
          <p:cNvPicPr>
            <a:picLocks noChangeAspect="1" noChangeArrowheads="1"/>
          </p:cNvPicPr>
          <p:nvPr/>
        </p:nvPicPr>
        <p:blipFill>
          <a:blip r:embed="rId8" cstate="print"/>
          <a:srcRect/>
          <a:stretch>
            <a:fillRect/>
          </a:stretch>
        </p:blipFill>
        <p:spPr bwMode="auto">
          <a:xfrm>
            <a:off x="9018165" y="2466363"/>
            <a:ext cx="2734811" cy="3523376"/>
          </a:xfrm>
          <a:prstGeom prst="rect">
            <a:avLst/>
          </a:prstGeom>
          <a:noFill/>
        </p:spPr>
      </p:pic>
    </p:spTree>
    <p:custDataLst>
      <p:tags r:id="rId1"/>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3" y="3171039"/>
            <a:ext cx="12191998" cy="2491530"/>
          </a:xfrm>
          <a:prstGeom prst="rect">
            <a:avLst/>
          </a:prstGeom>
          <a:solidFill>
            <a:schemeClr val="accent1">
              <a:lumMod val="7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descr="logo.png"/>
          <p:cNvPicPr>
            <a:picLocks noChangeAspect="1"/>
          </p:cNvPicPr>
          <p:nvPr/>
        </p:nvPicPr>
        <p:blipFill>
          <a:blip r:embed="rId3" cstate="print"/>
          <a:stretch>
            <a:fillRect/>
          </a:stretch>
        </p:blipFill>
        <p:spPr>
          <a:xfrm>
            <a:off x="523241" y="472440"/>
            <a:ext cx="2222500" cy="555625"/>
          </a:xfrm>
          <a:prstGeom prst="rect">
            <a:avLst/>
          </a:prstGeom>
        </p:spPr>
      </p:pic>
      <p:pic>
        <p:nvPicPr>
          <p:cNvPr id="3" name="图片 2" descr="TYM8808型数据采集器"/>
          <p:cNvPicPr>
            <a:picLocks noChangeAspect="1"/>
          </p:cNvPicPr>
          <p:nvPr/>
        </p:nvPicPr>
        <p:blipFill>
          <a:blip r:embed="rId4" cstate="print"/>
          <a:stretch>
            <a:fillRect/>
          </a:stretch>
        </p:blipFill>
        <p:spPr>
          <a:xfrm>
            <a:off x="2167891" y="3413125"/>
            <a:ext cx="1386000" cy="1960154"/>
          </a:xfrm>
          <a:prstGeom prst="rect">
            <a:avLst/>
          </a:prstGeom>
        </p:spPr>
      </p:pic>
      <p:pic>
        <p:nvPicPr>
          <p:cNvPr id="4" name="图片 3" descr="TY-TMS36型污染物排放总量监控仪"/>
          <p:cNvPicPr>
            <a:picLocks noChangeAspect="1"/>
          </p:cNvPicPr>
          <p:nvPr/>
        </p:nvPicPr>
        <p:blipFill>
          <a:blip r:embed="rId5" cstate="print"/>
          <a:stretch>
            <a:fillRect/>
          </a:stretch>
        </p:blipFill>
        <p:spPr>
          <a:xfrm>
            <a:off x="10297796" y="3413126"/>
            <a:ext cx="1386000" cy="1961429"/>
          </a:xfrm>
          <a:prstGeom prst="rect">
            <a:avLst/>
          </a:prstGeom>
        </p:spPr>
      </p:pic>
      <p:pic>
        <p:nvPicPr>
          <p:cNvPr id="5" name="图片 4" descr="挥发性有机物（TVOC)在线监测系统"/>
          <p:cNvPicPr>
            <a:picLocks noChangeAspect="1"/>
          </p:cNvPicPr>
          <p:nvPr/>
        </p:nvPicPr>
        <p:blipFill>
          <a:blip r:embed="rId6" cstate="print"/>
          <a:stretch>
            <a:fillRect/>
          </a:stretch>
        </p:blipFill>
        <p:spPr>
          <a:xfrm>
            <a:off x="8655686" y="3413126"/>
            <a:ext cx="1386000" cy="1961959"/>
          </a:xfrm>
          <a:prstGeom prst="rect">
            <a:avLst/>
          </a:prstGeom>
        </p:spPr>
      </p:pic>
      <p:pic>
        <p:nvPicPr>
          <p:cNvPr id="8" name="图片 7" descr="扬尘噪声在线监测系统"/>
          <p:cNvPicPr>
            <a:picLocks noChangeAspect="1"/>
          </p:cNvPicPr>
          <p:nvPr/>
        </p:nvPicPr>
        <p:blipFill>
          <a:blip r:embed="rId7" cstate="print"/>
          <a:stretch>
            <a:fillRect/>
          </a:stretch>
        </p:blipFill>
        <p:spPr>
          <a:xfrm>
            <a:off x="645162" y="3413126"/>
            <a:ext cx="1386000" cy="1961321"/>
          </a:xfrm>
          <a:prstGeom prst="rect">
            <a:avLst/>
          </a:prstGeom>
        </p:spPr>
      </p:pic>
      <p:sp>
        <p:nvSpPr>
          <p:cNvPr id="100" name="文本框 99"/>
          <p:cNvSpPr txBox="1"/>
          <p:nvPr/>
        </p:nvSpPr>
        <p:spPr>
          <a:xfrm>
            <a:off x="645161" y="2026286"/>
            <a:ext cx="11071225" cy="738664"/>
          </a:xfrm>
          <a:prstGeom prst="rect">
            <a:avLst/>
          </a:prstGeom>
          <a:noFill/>
          <a:ln w="9525">
            <a:noFill/>
          </a:ln>
        </p:spPr>
        <p:txBody>
          <a:bodyPr wrap="square">
            <a:spAutoFit/>
          </a:bodyPr>
          <a:lstStyle/>
          <a:p>
            <a:pPr indent="0"/>
            <a:endParaRPr lang="zh-CN" sz="1400" b="1">
              <a:latin typeface="+mn-ea"/>
              <a:cs typeface="+mn-ea"/>
            </a:endParaRPr>
          </a:p>
          <a:p>
            <a:pPr indent="0"/>
            <a:r>
              <a:rPr lang="zh-CN" sz="1400" b="1">
                <a:latin typeface="+mn-ea"/>
                <a:cs typeface="+mn-ea"/>
              </a:rPr>
              <a:t>高新技术产品认定证书—TYCYQ型水质自动采样器，数据采集器，高新技术产品认定证书—废气处理过程工况监控系统，高新技术产品认定证书—IC卡污染物总量监控管理系统等8项认定证书。</a:t>
            </a:r>
            <a:endParaRPr lang="zh-CN" altLang="en-US" sz="1400" b="1">
              <a:latin typeface="+mn-ea"/>
              <a:cs typeface="+mn-ea"/>
            </a:endParaRPr>
          </a:p>
        </p:txBody>
      </p:sp>
      <p:pic>
        <p:nvPicPr>
          <p:cNvPr id="9" name="图片 8" descr="TYCYQ型水质自动采样器"/>
          <p:cNvPicPr>
            <a:picLocks noChangeAspect="1"/>
          </p:cNvPicPr>
          <p:nvPr/>
        </p:nvPicPr>
        <p:blipFill>
          <a:blip r:embed="rId8" cstate="print"/>
          <a:stretch>
            <a:fillRect/>
          </a:stretch>
        </p:blipFill>
        <p:spPr>
          <a:xfrm>
            <a:off x="5365750" y="3412490"/>
            <a:ext cx="1386000" cy="1961694"/>
          </a:xfrm>
          <a:prstGeom prst="rect">
            <a:avLst/>
          </a:prstGeom>
        </p:spPr>
      </p:pic>
      <p:pic>
        <p:nvPicPr>
          <p:cNvPr id="10" name="图片 9" descr="微型环境空气质量监控系统"/>
          <p:cNvPicPr>
            <a:picLocks noChangeAspect="1"/>
          </p:cNvPicPr>
          <p:nvPr/>
        </p:nvPicPr>
        <p:blipFill>
          <a:blip r:embed="rId9" cstate="print"/>
          <a:stretch>
            <a:fillRect/>
          </a:stretch>
        </p:blipFill>
        <p:spPr>
          <a:xfrm>
            <a:off x="6993891" y="3412490"/>
            <a:ext cx="1386000" cy="1962596"/>
          </a:xfrm>
          <a:prstGeom prst="rect">
            <a:avLst/>
          </a:prstGeom>
        </p:spPr>
      </p:pic>
      <p:pic>
        <p:nvPicPr>
          <p:cNvPr id="11" name="图片 10" descr="污染源排放过程（工况）监控系统"/>
          <p:cNvPicPr>
            <a:picLocks noChangeAspect="1"/>
          </p:cNvPicPr>
          <p:nvPr/>
        </p:nvPicPr>
        <p:blipFill>
          <a:blip r:embed="rId10" cstate="print"/>
          <a:stretch>
            <a:fillRect/>
          </a:stretch>
        </p:blipFill>
        <p:spPr>
          <a:xfrm>
            <a:off x="3767455" y="3412491"/>
            <a:ext cx="1386000" cy="1960419"/>
          </a:xfrm>
          <a:prstGeom prst="rect">
            <a:avLst/>
          </a:prstGeom>
        </p:spPr>
      </p:pic>
      <p:sp>
        <p:nvSpPr>
          <p:cNvPr id="2" name="文本框 1"/>
          <p:cNvSpPr txBox="1"/>
          <p:nvPr/>
        </p:nvSpPr>
        <p:spPr>
          <a:xfrm>
            <a:off x="645162" y="1640205"/>
            <a:ext cx="10973435" cy="523220"/>
          </a:xfrm>
          <a:prstGeom prst="rect">
            <a:avLst/>
          </a:prstGeom>
          <a:noFill/>
          <a:ln w="9525">
            <a:noFill/>
          </a:ln>
        </p:spPr>
        <p:txBody>
          <a:bodyPr wrap="square">
            <a:spAutoFit/>
          </a:bodyPr>
          <a:lstStyle/>
          <a:p>
            <a:pPr indent="0"/>
            <a:r>
              <a:rPr lang="zh-CN" sz="1400" b="1">
                <a:latin typeface="+mn-ea"/>
                <a:cs typeface="+mn-ea"/>
              </a:rPr>
              <a:t>中国环境服务认证证书（水），国家重点环境保护实用技术示范工程，苏州市智能环境监测功能工程技术研究中心，中国环境保护产品认证证书-TY-TMS36型污染物排放总量监控仪等11项企业环保资质证书。</a:t>
            </a:r>
            <a:endParaRPr lang="zh-CN" altLang="en-US" sz="1400" b="1">
              <a:latin typeface="+mn-ea"/>
              <a:cs typeface="+mn-ea"/>
            </a:endParaRPr>
          </a:p>
        </p:txBody>
      </p:sp>
      <p:sp>
        <p:nvSpPr>
          <p:cNvPr id="13" name="矩形 12"/>
          <p:cNvSpPr/>
          <p:nvPr/>
        </p:nvSpPr>
        <p:spPr>
          <a:xfrm>
            <a:off x="0" y="6464300"/>
            <a:ext cx="12201525" cy="266700"/>
          </a:xfrm>
          <a:prstGeom prst="rect">
            <a:avLst/>
          </a:prstGeom>
          <a:solidFill>
            <a:schemeClr val="bg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1"/>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p:cNvSpPr/>
          <p:nvPr/>
        </p:nvSpPr>
        <p:spPr>
          <a:xfrm>
            <a:off x="570451" y="2030137"/>
            <a:ext cx="11383862" cy="4194495"/>
          </a:xfrm>
          <a:prstGeom prst="rect">
            <a:avLst/>
          </a:prstGeom>
          <a:solidFill>
            <a:schemeClr val="accent1">
              <a:lumMod val="50000"/>
              <a:alpha val="30000"/>
            </a:schemeClr>
          </a:solidFill>
          <a:ln w="12600">
            <a:noFill/>
          </a:ln>
        </p:spPr>
        <p:txBody>
          <a:bodyPr wrap="none" anchor="ctr"/>
          <a:lstStyle/>
          <a:p>
            <a:endParaRPr lang="zh-CN" altLang="en-US" dirty="0">
              <a:latin typeface="等线" panose="02010600030101010101" charset="-122"/>
              <a:ea typeface="等线" panose="02010600030101010101" charset="-122"/>
            </a:endParaRPr>
          </a:p>
        </p:txBody>
      </p:sp>
      <p:pic>
        <p:nvPicPr>
          <p:cNvPr id="23" name="图片 22" descr="logo.png"/>
          <p:cNvPicPr>
            <a:picLocks noChangeAspect="1"/>
          </p:cNvPicPr>
          <p:nvPr/>
        </p:nvPicPr>
        <p:blipFill>
          <a:blip r:embed="rId3" cstate="print"/>
          <a:stretch>
            <a:fillRect/>
          </a:stretch>
        </p:blipFill>
        <p:spPr>
          <a:xfrm>
            <a:off x="523241" y="472440"/>
            <a:ext cx="2222500" cy="555625"/>
          </a:xfrm>
          <a:prstGeom prst="rect">
            <a:avLst/>
          </a:prstGeom>
        </p:spPr>
      </p:pic>
      <p:pic>
        <p:nvPicPr>
          <p:cNvPr id="2" name="图片 1" descr="3废气监控和脱硫脱硝除尘效率综合核定装置"/>
          <p:cNvPicPr>
            <a:picLocks noChangeAspect="1"/>
          </p:cNvPicPr>
          <p:nvPr/>
        </p:nvPicPr>
        <p:blipFill>
          <a:blip r:embed="rId4" cstate="print"/>
          <a:stretch>
            <a:fillRect/>
          </a:stretch>
        </p:blipFill>
        <p:spPr>
          <a:xfrm>
            <a:off x="4891405" y="4279265"/>
            <a:ext cx="1242434" cy="1756800"/>
          </a:xfrm>
          <a:prstGeom prst="rect">
            <a:avLst/>
          </a:prstGeom>
        </p:spPr>
      </p:pic>
      <p:pic>
        <p:nvPicPr>
          <p:cNvPr id="3" name="图片 2" descr="4海上漏油报警器"/>
          <p:cNvPicPr>
            <a:picLocks noChangeAspect="1"/>
          </p:cNvPicPr>
          <p:nvPr/>
        </p:nvPicPr>
        <p:blipFill>
          <a:blip r:embed="rId5" cstate="print"/>
          <a:stretch>
            <a:fillRect/>
          </a:stretch>
        </p:blipFill>
        <p:spPr>
          <a:xfrm>
            <a:off x="3469641" y="4279265"/>
            <a:ext cx="1242201" cy="1756800"/>
          </a:xfrm>
          <a:prstGeom prst="rect">
            <a:avLst/>
          </a:prstGeom>
        </p:spPr>
      </p:pic>
      <p:pic>
        <p:nvPicPr>
          <p:cNvPr id="5" name="图片 4" descr="6IC卡排污总量数据超标留样装置"/>
          <p:cNvPicPr>
            <a:picLocks noChangeAspect="1"/>
          </p:cNvPicPr>
          <p:nvPr/>
        </p:nvPicPr>
        <p:blipFill>
          <a:blip r:embed="rId6" cstate="print"/>
          <a:stretch>
            <a:fillRect/>
          </a:stretch>
        </p:blipFill>
        <p:spPr>
          <a:xfrm>
            <a:off x="6308089" y="2209165"/>
            <a:ext cx="1242233" cy="1756800"/>
          </a:xfrm>
          <a:prstGeom prst="rect">
            <a:avLst/>
          </a:prstGeom>
        </p:spPr>
      </p:pic>
      <p:pic>
        <p:nvPicPr>
          <p:cNvPr id="6" name="图片 5" descr="7清水阀门自动控制终端"/>
          <p:cNvPicPr>
            <a:picLocks noChangeAspect="1"/>
          </p:cNvPicPr>
          <p:nvPr/>
        </p:nvPicPr>
        <p:blipFill>
          <a:blip r:embed="rId7" cstate="print"/>
          <a:stretch>
            <a:fillRect/>
          </a:stretch>
        </p:blipFill>
        <p:spPr>
          <a:xfrm>
            <a:off x="10641330" y="2210435"/>
            <a:ext cx="1242631" cy="1756800"/>
          </a:xfrm>
          <a:prstGeom prst="rect">
            <a:avLst/>
          </a:prstGeom>
        </p:spPr>
      </p:pic>
      <p:pic>
        <p:nvPicPr>
          <p:cNvPr id="7" name="图片 6" descr="8污水管网泵站自动控制装置"/>
          <p:cNvPicPr>
            <a:picLocks noChangeAspect="1"/>
          </p:cNvPicPr>
          <p:nvPr/>
        </p:nvPicPr>
        <p:blipFill>
          <a:blip r:embed="rId8" cstate="print"/>
          <a:stretch>
            <a:fillRect/>
          </a:stretch>
        </p:blipFill>
        <p:spPr>
          <a:xfrm>
            <a:off x="3469006" y="2209165"/>
            <a:ext cx="1242517" cy="1756800"/>
          </a:xfrm>
          <a:prstGeom prst="rect">
            <a:avLst/>
          </a:prstGeom>
        </p:spPr>
      </p:pic>
      <p:pic>
        <p:nvPicPr>
          <p:cNvPr id="8" name="图片 7" descr="9IC排污总量无效数据核定装置"/>
          <p:cNvPicPr>
            <a:picLocks noChangeAspect="1"/>
          </p:cNvPicPr>
          <p:nvPr/>
        </p:nvPicPr>
        <p:blipFill>
          <a:blip r:embed="rId9" cstate="print"/>
          <a:stretch>
            <a:fillRect/>
          </a:stretch>
        </p:blipFill>
        <p:spPr>
          <a:xfrm>
            <a:off x="2037715" y="4279265"/>
            <a:ext cx="1241771" cy="1756800"/>
          </a:xfrm>
          <a:prstGeom prst="rect">
            <a:avLst/>
          </a:prstGeom>
        </p:spPr>
      </p:pic>
      <p:pic>
        <p:nvPicPr>
          <p:cNvPr id="9" name="图片 8" descr="10海上漏油报警器自动升降装置"/>
          <p:cNvPicPr>
            <a:picLocks noChangeAspect="1"/>
          </p:cNvPicPr>
          <p:nvPr/>
        </p:nvPicPr>
        <p:blipFill>
          <a:blip r:embed="rId10" cstate="print"/>
          <a:stretch>
            <a:fillRect/>
          </a:stretch>
        </p:blipFill>
        <p:spPr>
          <a:xfrm>
            <a:off x="6308092" y="4279265"/>
            <a:ext cx="1242313" cy="1756800"/>
          </a:xfrm>
          <a:prstGeom prst="rect">
            <a:avLst/>
          </a:prstGeom>
        </p:spPr>
      </p:pic>
      <p:pic>
        <p:nvPicPr>
          <p:cNvPr id="10" name="图片 9" descr="11道道隔离数据采集器"/>
          <p:cNvPicPr>
            <a:picLocks noChangeAspect="1"/>
          </p:cNvPicPr>
          <p:nvPr/>
        </p:nvPicPr>
        <p:blipFill>
          <a:blip r:embed="rId11" cstate="print"/>
          <a:stretch>
            <a:fillRect/>
          </a:stretch>
        </p:blipFill>
        <p:spPr>
          <a:xfrm>
            <a:off x="650875" y="2209166"/>
            <a:ext cx="1243330" cy="1758315"/>
          </a:xfrm>
          <a:prstGeom prst="rect">
            <a:avLst/>
          </a:prstGeom>
        </p:spPr>
      </p:pic>
      <p:pic>
        <p:nvPicPr>
          <p:cNvPr id="11" name="图片 10" descr="12废气过程监控废气排放量核定装置"/>
          <p:cNvPicPr>
            <a:picLocks noChangeAspect="1"/>
          </p:cNvPicPr>
          <p:nvPr/>
        </p:nvPicPr>
        <p:blipFill>
          <a:blip r:embed="rId12" cstate="print"/>
          <a:stretch>
            <a:fillRect/>
          </a:stretch>
        </p:blipFill>
        <p:spPr>
          <a:xfrm>
            <a:off x="4891406" y="2209165"/>
            <a:ext cx="1242284" cy="1756800"/>
          </a:xfrm>
          <a:prstGeom prst="rect">
            <a:avLst/>
          </a:prstGeom>
        </p:spPr>
      </p:pic>
      <p:pic>
        <p:nvPicPr>
          <p:cNvPr id="12" name="图片 11" descr="13污水管网泵站污水调度控制装置"/>
          <p:cNvPicPr>
            <a:picLocks noChangeAspect="1"/>
          </p:cNvPicPr>
          <p:nvPr/>
        </p:nvPicPr>
        <p:blipFill>
          <a:blip r:embed="rId13" cstate="print"/>
          <a:stretch>
            <a:fillRect/>
          </a:stretch>
        </p:blipFill>
        <p:spPr>
          <a:xfrm>
            <a:off x="7739380" y="2209165"/>
            <a:ext cx="1241728" cy="1756800"/>
          </a:xfrm>
          <a:prstGeom prst="rect">
            <a:avLst/>
          </a:prstGeom>
        </p:spPr>
      </p:pic>
      <p:pic>
        <p:nvPicPr>
          <p:cNvPr id="13" name="图片 12" descr="14污水处理过程工况监控系统"/>
          <p:cNvPicPr>
            <a:picLocks noChangeAspect="1"/>
          </p:cNvPicPr>
          <p:nvPr/>
        </p:nvPicPr>
        <p:blipFill>
          <a:blip r:embed="rId14" cstate="print"/>
          <a:stretch>
            <a:fillRect/>
          </a:stretch>
        </p:blipFill>
        <p:spPr>
          <a:xfrm>
            <a:off x="7739381" y="4279265"/>
            <a:ext cx="1241390" cy="1756800"/>
          </a:xfrm>
          <a:prstGeom prst="rect">
            <a:avLst/>
          </a:prstGeom>
        </p:spPr>
      </p:pic>
      <p:pic>
        <p:nvPicPr>
          <p:cNvPr id="14" name="图片 13" descr="15空气子站数据采集器"/>
          <p:cNvPicPr>
            <a:picLocks noChangeAspect="1"/>
          </p:cNvPicPr>
          <p:nvPr/>
        </p:nvPicPr>
        <p:blipFill>
          <a:blip r:embed="rId15" cstate="print"/>
          <a:stretch>
            <a:fillRect/>
          </a:stretch>
        </p:blipFill>
        <p:spPr>
          <a:xfrm>
            <a:off x="9185275" y="2210435"/>
            <a:ext cx="1242382" cy="1756800"/>
          </a:xfrm>
          <a:prstGeom prst="rect">
            <a:avLst/>
          </a:prstGeom>
        </p:spPr>
      </p:pic>
      <p:pic>
        <p:nvPicPr>
          <p:cNvPr id="15" name="图片 14" descr="16室内气态检测仪处理系统"/>
          <p:cNvPicPr>
            <a:picLocks noChangeAspect="1"/>
          </p:cNvPicPr>
          <p:nvPr/>
        </p:nvPicPr>
        <p:blipFill>
          <a:blip r:embed="rId16" cstate="print"/>
          <a:stretch>
            <a:fillRect/>
          </a:stretch>
        </p:blipFill>
        <p:spPr>
          <a:xfrm>
            <a:off x="2037079" y="2209165"/>
            <a:ext cx="1242713" cy="1756800"/>
          </a:xfrm>
          <a:prstGeom prst="rect">
            <a:avLst/>
          </a:prstGeom>
        </p:spPr>
      </p:pic>
      <p:pic>
        <p:nvPicPr>
          <p:cNvPr id="16" name="图片 15" descr="1废气过程监控SO2浓度数据有效性核定装置"/>
          <p:cNvPicPr>
            <a:picLocks noChangeAspect="1"/>
          </p:cNvPicPr>
          <p:nvPr/>
        </p:nvPicPr>
        <p:blipFill>
          <a:blip r:embed="rId17" cstate="print"/>
          <a:stretch>
            <a:fillRect/>
          </a:stretch>
        </p:blipFill>
        <p:spPr>
          <a:xfrm>
            <a:off x="650878" y="4279265"/>
            <a:ext cx="1242220" cy="1756800"/>
          </a:xfrm>
          <a:prstGeom prst="rect">
            <a:avLst/>
          </a:prstGeom>
        </p:spPr>
      </p:pic>
      <p:pic>
        <p:nvPicPr>
          <p:cNvPr id="17" name="图片 16" descr="2IC卡排污总量偷排污水报警装置"/>
          <p:cNvPicPr>
            <a:picLocks noChangeAspect="1"/>
          </p:cNvPicPr>
          <p:nvPr/>
        </p:nvPicPr>
        <p:blipFill>
          <a:blip r:embed="rId18" cstate="print"/>
          <a:stretch>
            <a:fillRect/>
          </a:stretch>
        </p:blipFill>
        <p:spPr>
          <a:xfrm>
            <a:off x="9185275" y="4279265"/>
            <a:ext cx="1242453" cy="1756800"/>
          </a:xfrm>
          <a:prstGeom prst="rect">
            <a:avLst/>
          </a:prstGeom>
        </p:spPr>
      </p:pic>
      <p:pic>
        <p:nvPicPr>
          <p:cNvPr id="18" name="图片 17" descr="18污染物排放总量监控仪 外观"/>
          <p:cNvPicPr>
            <a:picLocks noChangeAspect="1"/>
          </p:cNvPicPr>
          <p:nvPr/>
        </p:nvPicPr>
        <p:blipFill>
          <a:blip r:embed="rId19" cstate="print"/>
          <a:stretch>
            <a:fillRect/>
          </a:stretch>
        </p:blipFill>
        <p:spPr>
          <a:xfrm>
            <a:off x="10641965" y="4279266"/>
            <a:ext cx="1242000" cy="1755995"/>
          </a:xfrm>
          <a:prstGeom prst="rect">
            <a:avLst/>
          </a:prstGeom>
        </p:spPr>
      </p:pic>
      <p:sp>
        <p:nvSpPr>
          <p:cNvPr id="100" name="文本框 99"/>
          <p:cNvSpPr txBox="1"/>
          <p:nvPr/>
        </p:nvSpPr>
        <p:spPr>
          <a:xfrm>
            <a:off x="650874" y="1388110"/>
            <a:ext cx="11232516" cy="523220"/>
          </a:xfrm>
          <a:prstGeom prst="rect">
            <a:avLst/>
          </a:prstGeom>
          <a:noFill/>
          <a:ln w="9525">
            <a:noFill/>
          </a:ln>
        </p:spPr>
        <p:txBody>
          <a:bodyPr wrap="square">
            <a:spAutoFit/>
          </a:bodyPr>
          <a:lstStyle/>
          <a:p>
            <a:pPr indent="0"/>
            <a:r>
              <a:rPr lang="zh-CN" sz="1400" b="1">
                <a:latin typeface="+mn-ea"/>
                <a:cs typeface="+mn-ea"/>
              </a:rPr>
              <a:t>TVOC在线监测系统，流域总量监控系统，能源数据集中采集终端软件，污染物总量核算监控系统，ＩＣ卡充值交易系统，总量控制器软件等15项信息系统集成服务资质，软件著作权登记证书。</a:t>
            </a:r>
            <a:endParaRPr lang="zh-CN" altLang="en-US" sz="1400" b="1">
              <a:latin typeface="+mn-ea"/>
              <a:cs typeface="+mn-ea"/>
            </a:endParaRPr>
          </a:p>
        </p:txBody>
      </p:sp>
      <p:sp>
        <p:nvSpPr>
          <p:cNvPr id="25" name="矩形 24"/>
          <p:cNvSpPr/>
          <p:nvPr/>
        </p:nvSpPr>
        <p:spPr>
          <a:xfrm>
            <a:off x="0" y="6464300"/>
            <a:ext cx="12201525" cy="266700"/>
          </a:xfrm>
          <a:prstGeom prst="rect">
            <a:avLst/>
          </a:prstGeom>
          <a:solidFill>
            <a:schemeClr val="accent5">
              <a:lumMod val="75000"/>
              <a:alpha val="5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1"/>
    </p:custData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TEMPLATE_THUMBS_INDEX" val="1"/>
  <p:tag name="KSO_WM_TEMPLATE_SUBCATEGORY" val="0"/>
  <p:tag name="KSO_WM_TAG_VERSION" val="1.0"/>
  <p:tag name="KSO_WM_BEAUTIFY_FLAG" val="#wm#"/>
  <p:tag name="KSO_WM_TEMPLATE_CATEGORY" val="custom"/>
  <p:tag name="KSO_WM_TEMPLATE_INDEX" val="20187308"/>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63.xml><?xml version="1.0" encoding="utf-8"?>
<p:tagLst xmlns:a="http://schemas.openxmlformats.org/drawingml/2006/main" xmlns:r="http://schemas.openxmlformats.org/officeDocument/2006/relationships" xmlns:p="http://schemas.openxmlformats.org/presentationml/2006/main">
  <p:tag name="REFSHAPE" val="733058140"/>
  <p:tag name="KSO_WM_UNIT_PLACING_PICTURE_USER_VIEWPORT" val="{&quot;height&quot;:8303,&quot;width&quot;:15840}"/>
</p:tagLst>
</file>

<file path=ppt/tags/tag6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6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6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6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6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6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7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7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7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7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7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7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7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7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7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8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8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8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8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8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8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8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8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8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9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9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9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9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9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2163</TotalTime>
  <Words>2451</Words>
  <Application>Microsoft Office PowerPoint</Application>
  <PresentationFormat>自定义</PresentationFormat>
  <Paragraphs>241</Paragraphs>
  <Slides>33</Slides>
  <Notes>0</Notes>
  <HiddenSlides>0</HiddenSlides>
  <MMClips>0</MMClips>
  <ScaleCrop>false</ScaleCrop>
  <HeadingPairs>
    <vt:vector size="4" baseType="variant">
      <vt:variant>
        <vt:lpstr>主题</vt:lpstr>
      </vt:variant>
      <vt:variant>
        <vt:i4>1</vt:i4>
      </vt:variant>
      <vt:variant>
        <vt:lpstr>幻灯片标题</vt:lpstr>
      </vt:variant>
      <vt:variant>
        <vt:i4>33</vt:i4>
      </vt:variant>
    </vt:vector>
  </HeadingPairs>
  <TitlesOfParts>
    <vt:vector size="34" baseType="lpstr">
      <vt:lpstr>Office 主题​​</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lpstr>幻灯片 25</vt:lpstr>
      <vt:lpstr>幻灯片 26</vt:lpstr>
      <vt:lpstr>幻灯片 27</vt:lpstr>
      <vt:lpstr>幻灯片 28</vt:lpstr>
      <vt:lpstr>幻灯片 29</vt:lpstr>
      <vt:lpstr>幻灯片 30</vt:lpstr>
      <vt:lpstr>幻灯片 31</vt:lpstr>
      <vt:lpstr>幻灯片 32</vt:lpstr>
      <vt:lpstr>幻灯片 33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Administrator</dc:creator>
  <cp:lastModifiedBy>TYXD</cp:lastModifiedBy>
  <cp:revision>272</cp:revision>
  <dcterms:created xsi:type="dcterms:W3CDTF">2019-06-19T02:08:00Z</dcterms:created>
  <dcterms:modified xsi:type="dcterms:W3CDTF">2020-08-19T06:07:30Z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2052-11.1.0.9305</vt:lpwstr>
  </property>
</Properties>
</file>